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tiff" ContentType="image/tiff"/>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74"/>
  </p:notesMasterIdLst>
  <p:sldIdLst>
    <p:sldId id="256" r:id="rId2"/>
    <p:sldId id="338" r:id="rId3"/>
    <p:sldId id="451" r:id="rId4"/>
    <p:sldId id="500" r:id="rId5"/>
    <p:sldId id="392" r:id="rId6"/>
    <p:sldId id="494" r:id="rId7"/>
    <p:sldId id="509" r:id="rId8"/>
    <p:sldId id="503" r:id="rId9"/>
    <p:sldId id="504" r:id="rId10"/>
    <p:sldId id="505" r:id="rId11"/>
    <p:sldId id="506" r:id="rId12"/>
    <p:sldId id="507" r:id="rId13"/>
    <p:sldId id="508" r:id="rId14"/>
    <p:sldId id="510" r:id="rId15"/>
    <p:sldId id="511" r:id="rId16"/>
    <p:sldId id="512" r:id="rId17"/>
    <p:sldId id="513" r:id="rId18"/>
    <p:sldId id="514" r:id="rId19"/>
    <p:sldId id="515" r:id="rId20"/>
    <p:sldId id="516" r:id="rId21"/>
    <p:sldId id="517" r:id="rId22"/>
    <p:sldId id="518" r:id="rId23"/>
    <p:sldId id="519" r:id="rId24"/>
    <p:sldId id="520" r:id="rId25"/>
    <p:sldId id="521" r:id="rId26"/>
    <p:sldId id="498" r:id="rId27"/>
    <p:sldId id="499" r:id="rId28"/>
    <p:sldId id="501" r:id="rId29"/>
    <p:sldId id="502" r:id="rId30"/>
    <p:sldId id="497" r:id="rId31"/>
    <p:sldId id="383" r:id="rId32"/>
    <p:sldId id="421" r:id="rId33"/>
    <p:sldId id="422" r:id="rId34"/>
    <p:sldId id="424" r:id="rId35"/>
    <p:sldId id="449" r:id="rId36"/>
    <p:sldId id="369" r:id="rId37"/>
    <p:sldId id="523" r:id="rId38"/>
    <p:sldId id="524" r:id="rId39"/>
    <p:sldId id="522" r:id="rId40"/>
    <p:sldId id="525" r:id="rId41"/>
    <p:sldId id="526" r:id="rId42"/>
    <p:sldId id="528" r:id="rId43"/>
    <p:sldId id="532" r:id="rId44"/>
    <p:sldId id="527" r:id="rId45"/>
    <p:sldId id="529" r:id="rId46"/>
    <p:sldId id="530" r:id="rId47"/>
    <p:sldId id="531" r:id="rId48"/>
    <p:sldId id="533" r:id="rId49"/>
    <p:sldId id="534" r:id="rId50"/>
    <p:sldId id="535" r:id="rId51"/>
    <p:sldId id="350" r:id="rId52"/>
    <p:sldId id="352" r:id="rId53"/>
    <p:sldId id="263" r:id="rId54"/>
    <p:sldId id="394" r:id="rId55"/>
    <p:sldId id="264" r:id="rId56"/>
    <p:sldId id="267" r:id="rId57"/>
    <p:sldId id="493" r:id="rId58"/>
    <p:sldId id="359" r:id="rId59"/>
    <p:sldId id="463" r:id="rId60"/>
    <p:sldId id="380" r:id="rId61"/>
    <p:sldId id="471" r:id="rId62"/>
    <p:sldId id="379" r:id="rId63"/>
    <p:sldId id="448" r:id="rId64"/>
    <p:sldId id="438" r:id="rId65"/>
    <p:sldId id="434" r:id="rId66"/>
    <p:sldId id="405" r:id="rId67"/>
    <p:sldId id="376" r:id="rId68"/>
    <p:sldId id="437" r:id="rId69"/>
    <p:sldId id="457" r:id="rId70"/>
    <p:sldId id="412" r:id="rId71"/>
    <p:sldId id="496" r:id="rId72"/>
    <p:sldId id="272" r:id="rId7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CC3300"/>
    <a:srgbClr val="003399"/>
    <a:srgbClr val="FF6600"/>
    <a:srgbClr val="9900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0221" autoAdjust="0"/>
    <p:restoredTop sz="99880" autoAdjust="0"/>
  </p:normalViewPr>
  <p:slideViewPr>
    <p:cSldViewPr>
      <p:cViewPr>
        <p:scale>
          <a:sx n="60" d="100"/>
          <a:sy n="60" d="100"/>
        </p:scale>
        <p:origin x="-1877" y="-619"/>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ocuments\Thiago\articulos-proyectos\Paisaje%20culturales%202012\FUENTE%20INF.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er\Documents\Thiago\articulos-proyectos\Paisaje%20culturales%202012\ORIGEN%20DE%20LAS%20COOR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a:pPr>
            <a:r>
              <a:rPr lang="es-AR"/>
              <a:t>FUENTE DE INFORMACION </a:t>
            </a:r>
            <a:endParaRPr lang="en-US"/>
          </a:p>
        </c:rich>
      </c:tx>
      <c:layout/>
      <c:overlay val="0"/>
    </c:title>
    <c:autoTitleDeleted val="0"/>
    <c:plotArea>
      <c:layout/>
      <c:pieChart>
        <c:varyColors val="1"/>
        <c:ser>
          <c:idx val="0"/>
          <c:order val="0"/>
          <c:tx>
            <c:strRef>
              <c:f>'FUENTE INF'!$B$1</c:f>
              <c:strCache>
                <c:ptCount val="1"/>
                <c:pt idx="0">
                  <c:v>CANTIDAD DE SITIOS</c:v>
                </c:pt>
              </c:strCache>
            </c:strRef>
          </c:tx>
          <c:dPt>
            <c:idx val="1"/>
            <c:bubble3D val="0"/>
            <c:explosion val="9"/>
          </c:dPt>
          <c:dLbls>
            <c:dLbl>
              <c:idx val="0"/>
              <c:layout>
                <c:manualLayout>
                  <c:x val="-7.6118985126859162E-2"/>
                  <c:y val="0.11208406240886555"/>
                </c:manualLayout>
              </c:layout>
              <c:showLegendKey val="0"/>
              <c:showVal val="1"/>
              <c:showCatName val="0"/>
              <c:showSerName val="0"/>
              <c:showPercent val="0"/>
              <c:showBubbleSize val="0"/>
            </c:dLbl>
            <c:showLegendKey val="0"/>
            <c:showVal val="1"/>
            <c:showCatName val="0"/>
            <c:showSerName val="0"/>
            <c:showPercent val="0"/>
            <c:showBubbleSize val="0"/>
            <c:showLeaderLines val="1"/>
          </c:dLbls>
          <c:cat>
            <c:strRef>
              <c:f>'FUENTE INF'!$A$2:$A$3</c:f>
              <c:strCache>
                <c:ptCount val="2"/>
                <c:pt idx="0">
                  <c:v>Informante </c:v>
                </c:pt>
                <c:pt idx="1">
                  <c:v>Bibliografia</c:v>
                </c:pt>
              </c:strCache>
            </c:strRef>
          </c:cat>
          <c:val>
            <c:numRef>
              <c:f>'FUENTE INF'!$D$2:$D$3</c:f>
              <c:numCache>
                <c:formatCode>0%</c:formatCode>
                <c:ptCount val="2"/>
                <c:pt idx="0">
                  <c:v>0.24000000000000021</c:v>
                </c:pt>
                <c:pt idx="1">
                  <c:v>0.76000000000000434</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6370144356956076"/>
          <c:y val="0.4302190871974359"/>
          <c:w val="0.31407633420822612"/>
          <c:h val="0.25699256342957238"/>
        </c:manualLayout>
      </c:layout>
      <c:overlay val="0"/>
    </c:legend>
    <c:plotVisOnly val="1"/>
    <c:dispBlanksAs val="gap"/>
    <c:showDLblsOverMax val="0"/>
  </c:chart>
  <c:txPr>
    <a:bodyPr/>
    <a:lstStyle/>
    <a:p>
      <a:pPr>
        <a:defRPr sz="1800">
          <a:solidFill>
            <a:srgbClr val="FFCC66"/>
          </a:solidFill>
        </a:defRPr>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a:solidFill>
                  <a:srgbClr val="FFCC66"/>
                </a:solidFill>
              </a:defRPr>
            </a:pPr>
            <a:r>
              <a:rPr lang="es-AR">
                <a:solidFill>
                  <a:srgbClr val="FFCC66"/>
                </a:solidFill>
              </a:rPr>
              <a:t>ORIGEN DE LAS COORDENADAS </a:t>
            </a:r>
            <a:endParaRPr lang="en-US">
              <a:solidFill>
                <a:srgbClr val="FFCC66"/>
              </a:solidFill>
            </a:endParaRPr>
          </a:p>
        </c:rich>
      </c:tx>
      <c:layout>
        <c:manualLayout>
          <c:xMode val="edge"/>
          <c:yMode val="edge"/>
          <c:x val="0.19552916921037775"/>
          <c:y val="2.9629422249596388E-2"/>
        </c:manualLayout>
      </c:layout>
      <c:overlay val="0"/>
    </c:title>
    <c:autoTitleDeleted val="0"/>
    <c:plotArea>
      <c:layout/>
      <c:pieChart>
        <c:varyColors val="1"/>
        <c:ser>
          <c:idx val="0"/>
          <c:order val="0"/>
          <c:tx>
            <c:strRef>
              <c:f>'ORIGEN DE LAS COORD'!$A$8:$A$10</c:f>
              <c:strCache>
                <c:ptCount val="1"/>
                <c:pt idx="0">
                  <c:v>74% 24% 1%</c:v>
                </c:pt>
              </c:strCache>
            </c:strRef>
          </c:tx>
          <c:dPt>
            <c:idx val="1"/>
            <c:bubble3D val="0"/>
            <c:explosion val="9"/>
          </c:dPt>
          <c:dLbls>
            <c:dLbl>
              <c:idx val="2"/>
              <c:layout>
                <c:manualLayout>
                  <c:x val="-2.8230533683289796E-3"/>
                  <c:y val="1.3117526975794658E-2"/>
                </c:manualLayout>
              </c:layout>
              <c:showLegendKey val="0"/>
              <c:showVal val="1"/>
              <c:showCatName val="0"/>
              <c:showSerName val="0"/>
              <c:showPercent val="0"/>
              <c:showBubbleSize val="0"/>
            </c:dLbl>
            <c:showLegendKey val="0"/>
            <c:showVal val="1"/>
            <c:showCatName val="0"/>
            <c:showSerName val="0"/>
            <c:showPercent val="0"/>
            <c:showBubbleSize val="0"/>
            <c:showLeaderLines val="1"/>
          </c:dLbls>
          <c:cat>
            <c:strRef>
              <c:f>'ORIGEN DE LAS COORD'!$A$2:$A$4</c:f>
              <c:strCache>
                <c:ptCount val="3"/>
                <c:pt idx="0">
                  <c:v>Datos exactos</c:v>
                </c:pt>
                <c:pt idx="1">
                  <c:v>Datos no exactos</c:v>
                </c:pt>
                <c:pt idx="2">
                  <c:v>Sin Informacion</c:v>
                </c:pt>
              </c:strCache>
            </c:strRef>
          </c:cat>
          <c:val>
            <c:numRef>
              <c:f>'ORIGEN DE LAS COORD'!$A$8:$A$10</c:f>
              <c:numCache>
                <c:formatCode>0%</c:formatCode>
                <c:ptCount val="3"/>
                <c:pt idx="0">
                  <c:v>0.74000000000000365</c:v>
                </c:pt>
                <c:pt idx="1">
                  <c:v>0.24000000000000021</c:v>
                </c:pt>
                <c:pt idx="2">
                  <c:v>1.0000000000000005E-2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7520144356955882"/>
          <c:y val="0.29793780985710311"/>
          <c:w val="0.36090966754155951"/>
          <c:h val="0.62509623797025371"/>
        </c:manualLayout>
      </c:layout>
      <c:overlay val="0"/>
      <c:txPr>
        <a:bodyPr/>
        <a:lstStyle/>
        <a:p>
          <a:pPr>
            <a:defRPr>
              <a:solidFill>
                <a:srgbClr val="FFCC66"/>
              </a:solidFill>
            </a:defRPr>
          </a:pPr>
          <a:endParaRPr lang="es-ES"/>
        </a:p>
      </c:txPr>
    </c:legend>
    <c:plotVisOnly val="1"/>
    <c:dispBlanksAs val="gap"/>
    <c:showDLblsOverMax val="0"/>
  </c:chart>
  <c:txPr>
    <a:bodyPr/>
    <a:lstStyle/>
    <a:p>
      <a:pPr>
        <a:defRPr sz="1800"/>
      </a:pPr>
      <a:endParaRPr lang="es-E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40C14E-71DA-45D0-8D40-3D7D3AF80E00}"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7F0C50AB-B62D-4F6F-8767-0AAE54EC728D}">
      <dgm:prSet phldrT="[Texto]" custT="1"/>
      <dgm:spPr/>
      <dgm:t>
        <a:bodyPr/>
        <a:lstStyle/>
        <a:p>
          <a:r>
            <a:rPr lang="es-ES_tradnl" sz="2000" b="1" dirty="0" smtClean="0"/>
            <a:t>Restos </a:t>
          </a:r>
          <a:r>
            <a:rPr lang="es-ES_tradnl" sz="2000" b="1" dirty="0" err="1" smtClean="0"/>
            <a:t>esqueletales</a:t>
          </a:r>
          <a:endParaRPr lang="es-ES" sz="2000" b="1" dirty="0"/>
        </a:p>
      </dgm:t>
    </dgm:pt>
    <dgm:pt modelId="{EA5292A4-4E25-48B4-9390-D4B3DC555F79}" type="parTrans" cxnId="{FAB11EE6-F16B-41E1-A11D-351F4791E547}">
      <dgm:prSet/>
      <dgm:spPr/>
      <dgm:t>
        <a:bodyPr/>
        <a:lstStyle/>
        <a:p>
          <a:endParaRPr lang="es-ES"/>
        </a:p>
      </dgm:t>
    </dgm:pt>
    <dgm:pt modelId="{35F962E3-0CAA-4179-828F-E0348C60F9FD}" type="sibTrans" cxnId="{FAB11EE6-F16B-41E1-A11D-351F4791E547}">
      <dgm:prSet/>
      <dgm:spPr/>
      <dgm:t>
        <a:bodyPr/>
        <a:lstStyle/>
        <a:p>
          <a:endParaRPr lang="es-ES"/>
        </a:p>
      </dgm:t>
    </dgm:pt>
    <dgm:pt modelId="{B13D19EC-BAE3-4222-AADD-A7AF49AD57BA}">
      <dgm:prSet phldrT="[Texto]"/>
      <dgm:spPr/>
      <dgm:t>
        <a:bodyPr/>
        <a:lstStyle/>
        <a:p>
          <a:r>
            <a:rPr lang="es-ES" b="1" dirty="0" smtClean="0">
              <a:solidFill>
                <a:schemeClr val="bg1"/>
              </a:solidFill>
            </a:rPr>
            <a:t>antropología  como antropología física y con ello a los restos </a:t>
          </a:r>
          <a:r>
            <a:rPr lang="es-ES" b="1" dirty="0" err="1" smtClean="0">
              <a:solidFill>
                <a:schemeClr val="bg1"/>
              </a:solidFill>
            </a:rPr>
            <a:t>esqueletales</a:t>
          </a:r>
          <a:r>
            <a:rPr lang="es-ES" b="1" dirty="0" smtClean="0">
              <a:solidFill>
                <a:schemeClr val="bg1"/>
              </a:solidFill>
            </a:rPr>
            <a:t> humanos que eran su principal fuente de estudio</a:t>
          </a:r>
          <a:endParaRPr lang="es-ES" b="1" dirty="0"/>
        </a:p>
      </dgm:t>
    </dgm:pt>
    <dgm:pt modelId="{FE61D958-B454-42CE-BF9A-2EE045F39D02}" type="parTrans" cxnId="{5D86F08B-C426-4A11-9EC0-48100B81B5D9}">
      <dgm:prSet/>
      <dgm:spPr/>
      <dgm:t>
        <a:bodyPr/>
        <a:lstStyle/>
        <a:p>
          <a:endParaRPr lang="es-ES"/>
        </a:p>
      </dgm:t>
    </dgm:pt>
    <dgm:pt modelId="{D910E315-B6AD-47FD-A4BA-6820CF44478B}" type="sibTrans" cxnId="{5D86F08B-C426-4A11-9EC0-48100B81B5D9}">
      <dgm:prSet/>
      <dgm:spPr/>
      <dgm:t>
        <a:bodyPr/>
        <a:lstStyle/>
        <a:p>
          <a:endParaRPr lang="es-ES"/>
        </a:p>
      </dgm:t>
    </dgm:pt>
    <dgm:pt modelId="{4A83040E-C82E-4E6B-8986-FBF9C29CA563}">
      <dgm:prSet phldrT="[Texto]"/>
      <dgm:spPr/>
      <dgm:t>
        <a:bodyPr/>
        <a:lstStyle/>
        <a:p>
          <a:r>
            <a:rPr lang="es-ES" b="1" dirty="0" smtClean="0">
              <a:solidFill>
                <a:schemeClr val="bg1"/>
              </a:solidFill>
            </a:rPr>
            <a:t>al hallarse en contextos arqueológicos eran conceptualizados como arqueológicos y no se constituyeron como un conjunto separado y diferenciado de las colecciones arqueológicas</a:t>
          </a:r>
          <a:endParaRPr lang="es-ES" b="1" dirty="0"/>
        </a:p>
      </dgm:t>
    </dgm:pt>
    <dgm:pt modelId="{3F12AB93-042B-4A98-AE2F-E80AD5BA852C}" type="parTrans" cxnId="{9462AB91-D67E-43D9-AA0A-8C7BD836B8FC}">
      <dgm:prSet/>
      <dgm:spPr/>
      <dgm:t>
        <a:bodyPr/>
        <a:lstStyle/>
        <a:p>
          <a:endParaRPr lang="es-ES"/>
        </a:p>
      </dgm:t>
    </dgm:pt>
    <dgm:pt modelId="{83CD464B-E235-40CE-8503-4452056E39D8}" type="sibTrans" cxnId="{9462AB91-D67E-43D9-AA0A-8C7BD836B8FC}">
      <dgm:prSet/>
      <dgm:spPr/>
      <dgm:t>
        <a:bodyPr/>
        <a:lstStyle/>
        <a:p>
          <a:endParaRPr lang="es-ES"/>
        </a:p>
      </dgm:t>
    </dgm:pt>
    <dgm:pt modelId="{988DAF14-1A43-4069-B35C-D0AAAD1D0809}" type="pres">
      <dgm:prSet presAssocID="{A740C14E-71DA-45D0-8D40-3D7D3AF80E00}" presName="hierChild1" presStyleCnt="0">
        <dgm:presLayoutVars>
          <dgm:orgChart val="1"/>
          <dgm:chPref val="1"/>
          <dgm:dir/>
          <dgm:animOne val="branch"/>
          <dgm:animLvl val="lvl"/>
          <dgm:resizeHandles/>
        </dgm:presLayoutVars>
      </dgm:prSet>
      <dgm:spPr/>
      <dgm:t>
        <a:bodyPr/>
        <a:lstStyle/>
        <a:p>
          <a:endParaRPr lang="es-AR"/>
        </a:p>
      </dgm:t>
    </dgm:pt>
    <dgm:pt modelId="{88C25948-2A81-437C-B5D5-A789280C4E86}" type="pres">
      <dgm:prSet presAssocID="{7F0C50AB-B62D-4F6F-8767-0AAE54EC728D}" presName="hierRoot1" presStyleCnt="0">
        <dgm:presLayoutVars>
          <dgm:hierBranch val="init"/>
        </dgm:presLayoutVars>
      </dgm:prSet>
      <dgm:spPr/>
    </dgm:pt>
    <dgm:pt modelId="{7B1ABB26-B435-43EC-9621-C7B6FCBAB784}" type="pres">
      <dgm:prSet presAssocID="{7F0C50AB-B62D-4F6F-8767-0AAE54EC728D}" presName="rootComposite1" presStyleCnt="0"/>
      <dgm:spPr/>
    </dgm:pt>
    <dgm:pt modelId="{CD31A123-0849-44CE-B9BD-48173AF42A90}" type="pres">
      <dgm:prSet presAssocID="{7F0C50AB-B62D-4F6F-8767-0AAE54EC728D}" presName="rootText1" presStyleLbl="node0" presStyleIdx="0" presStyleCnt="1" custLinFactNeighborX="2130" custLinFactNeighborY="-287">
        <dgm:presLayoutVars>
          <dgm:chPref val="3"/>
        </dgm:presLayoutVars>
      </dgm:prSet>
      <dgm:spPr/>
      <dgm:t>
        <a:bodyPr/>
        <a:lstStyle/>
        <a:p>
          <a:endParaRPr lang="es-ES"/>
        </a:p>
      </dgm:t>
    </dgm:pt>
    <dgm:pt modelId="{247A00E5-0995-4BA6-B665-E8CC692DAD42}" type="pres">
      <dgm:prSet presAssocID="{7F0C50AB-B62D-4F6F-8767-0AAE54EC728D}" presName="rootConnector1" presStyleLbl="node1" presStyleIdx="0" presStyleCnt="0"/>
      <dgm:spPr/>
      <dgm:t>
        <a:bodyPr/>
        <a:lstStyle/>
        <a:p>
          <a:endParaRPr lang="es-AR"/>
        </a:p>
      </dgm:t>
    </dgm:pt>
    <dgm:pt modelId="{4A1A9172-4427-48F5-9273-AB0285011361}" type="pres">
      <dgm:prSet presAssocID="{7F0C50AB-B62D-4F6F-8767-0AAE54EC728D}" presName="hierChild2" presStyleCnt="0"/>
      <dgm:spPr/>
    </dgm:pt>
    <dgm:pt modelId="{D99F254B-F454-40FF-BD19-2A7C29DF53F5}" type="pres">
      <dgm:prSet presAssocID="{FE61D958-B454-42CE-BF9A-2EE045F39D02}" presName="Name37" presStyleLbl="parChTrans1D2" presStyleIdx="0" presStyleCnt="2"/>
      <dgm:spPr/>
      <dgm:t>
        <a:bodyPr/>
        <a:lstStyle/>
        <a:p>
          <a:endParaRPr lang="es-AR"/>
        </a:p>
      </dgm:t>
    </dgm:pt>
    <dgm:pt modelId="{9CFE07E5-A62B-4E8F-9780-81F3205594B6}" type="pres">
      <dgm:prSet presAssocID="{B13D19EC-BAE3-4222-AADD-A7AF49AD57BA}" presName="hierRoot2" presStyleCnt="0">
        <dgm:presLayoutVars>
          <dgm:hierBranch val="init"/>
        </dgm:presLayoutVars>
      </dgm:prSet>
      <dgm:spPr/>
    </dgm:pt>
    <dgm:pt modelId="{8EDD8A44-A7CE-4C9F-A348-9AB002E8DFA9}" type="pres">
      <dgm:prSet presAssocID="{B13D19EC-BAE3-4222-AADD-A7AF49AD57BA}" presName="rootComposite" presStyleCnt="0"/>
      <dgm:spPr/>
    </dgm:pt>
    <dgm:pt modelId="{2AE0D902-A638-46F4-AC7E-7338584C5688}" type="pres">
      <dgm:prSet presAssocID="{B13D19EC-BAE3-4222-AADD-A7AF49AD57BA}" presName="rootText" presStyleLbl="node2" presStyleIdx="0" presStyleCnt="2">
        <dgm:presLayoutVars>
          <dgm:chPref val="3"/>
        </dgm:presLayoutVars>
      </dgm:prSet>
      <dgm:spPr/>
      <dgm:t>
        <a:bodyPr/>
        <a:lstStyle/>
        <a:p>
          <a:endParaRPr lang="es-ES"/>
        </a:p>
      </dgm:t>
    </dgm:pt>
    <dgm:pt modelId="{3B663E41-5490-4E4A-A644-F95A51E047A8}" type="pres">
      <dgm:prSet presAssocID="{B13D19EC-BAE3-4222-AADD-A7AF49AD57BA}" presName="rootConnector" presStyleLbl="node2" presStyleIdx="0" presStyleCnt="2"/>
      <dgm:spPr/>
      <dgm:t>
        <a:bodyPr/>
        <a:lstStyle/>
        <a:p>
          <a:endParaRPr lang="es-AR"/>
        </a:p>
      </dgm:t>
    </dgm:pt>
    <dgm:pt modelId="{F98330A4-5C98-4934-AC69-EF51C03A5B62}" type="pres">
      <dgm:prSet presAssocID="{B13D19EC-BAE3-4222-AADD-A7AF49AD57BA}" presName="hierChild4" presStyleCnt="0"/>
      <dgm:spPr/>
    </dgm:pt>
    <dgm:pt modelId="{A4120B15-42A4-44AA-B105-BB6D953CC0CC}" type="pres">
      <dgm:prSet presAssocID="{B13D19EC-BAE3-4222-AADD-A7AF49AD57BA}" presName="hierChild5" presStyleCnt="0"/>
      <dgm:spPr/>
    </dgm:pt>
    <dgm:pt modelId="{C318B942-DC11-435E-86CE-CFA719D5605E}" type="pres">
      <dgm:prSet presAssocID="{3F12AB93-042B-4A98-AE2F-E80AD5BA852C}" presName="Name37" presStyleLbl="parChTrans1D2" presStyleIdx="1" presStyleCnt="2"/>
      <dgm:spPr/>
      <dgm:t>
        <a:bodyPr/>
        <a:lstStyle/>
        <a:p>
          <a:endParaRPr lang="es-AR"/>
        </a:p>
      </dgm:t>
    </dgm:pt>
    <dgm:pt modelId="{35BE6B62-FAE0-457F-B2FE-9B9DE070EF8A}" type="pres">
      <dgm:prSet presAssocID="{4A83040E-C82E-4E6B-8986-FBF9C29CA563}" presName="hierRoot2" presStyleCnt="0">
        <dgm:presLayoutVars>
          <dgm:hierBranch val="init"/>
        </dgm:presLayoutVars>
      </dgm:prSet>
      <dgm:spPr/>
    </dgm:pt>
    <dgm:pt modelId="{687F82D5-2497-4967-A5AA-4C5413585F0E}" type="pres">
      <dgm:prSet presAssocID="{4A83040E-C82E-4E6B-8986-FBF9C29CA563}" presName="rootComposite" presStyleCnt="0"/>
      <dgm:spPr/>
    </dgm:pt>
    <dgm:pt modelId="{B0BA7B49-49A4-4F28-BAA5-BB4B180A630E}" type="pres">
      <dgm:prSet presAssocID="{4A83040E-C82E-4E6B-8986-FBF9C29CA563}" presName="rootText" presStyleLbl="node2" presStyleIdx="1" presStyleCnt="2">
        <dgm:presLayoutVars>
          <dgm:chPref val="3"/>
        </dgm:presLayoutVars>
      </dgm:prSet>
      <dgm:spPr/>
      <dgm:t>
        <a:bodyPr/>
        <a:lstStyle/>
        <a:p>
          <a:endParaRPr lang="es-ES"/>
        </a:p>
      </dgm:t>
    </dgm:pt>
    <dgm:pt modelId="{D22ECA41-F712-4220-956B-19A5FEDCFD5F}" type="pres">
      <dgm:prSet presAssocID="{4A83040E-C82E-4E6B-8986-FBF9C29CA563}" presName="rootConnector" presStyleLbl="node2" presStyleIdx="1" presStyleCnt="2"/>
      <dgm:spPr/>
      <dgm:t>
        <a:bodyPr/>
        <a:lstStyle/>
        <a:p>
          <a:endParaRPr lang="es-AR"/>
        </a:p>
      </dgm:t>
    </dgm:pt>
    <dgm:pt modelId="{A348FE90-1EF9-48AC-AAD8-2D157C6A3DC6}" type="pres">
      <dgm:prSet presAssocID="{4A83040E-C82E-4E6B-8986-FBF9C29CA563}" presName="hierChild4" presStyleCnt="0"/>
      <dgm:spPr/>
    </dgm:pt>
    <dgm:pt modelId="{95A29FDF-D4C3-448C-BF5A-DDB1F9A5FAC9}" type="pres">
      <dgm:prSet presAssocID="{4A83040E-C82E-4E6B-8986-FBF9C29CA563}" presName="hierChild5" presStyleCnt="0"/>
      <dgm:spPr/>
    </dgm:pt>
    <dgm:pt modelId="{20872DF4-18D9-4C7C-A125-F762A9A49CC3}" type="pres">
      <dgm:prSet presAssocID="{7F0C50AB-B62D-4F6F-8767-0AAE54EC728D}" presName="hierChild3" presStyleCnt="0"/>
      <dgm:spPr/>
    </dgm:pt>
  </dgm:ptLst>
  <dgm:cxnLst>
    <dgm:cxn modelId="{9462AB91-D67E-43D9-AA0A-8C7BD836B8FC}" srcId="{7F0C50AB-B62D-4F6F-8767-0AAE54EC728D}" destId="{4A83040E-C82E-4E6B-8986-FBF9C29CA563}" srcOrd="1" destOrd="0" parTransId="{3F12AB93-042B-4A98-AE2F-E80AD5BA852C}" sibTransId="{83CD464B-E235-40CE-8503-4452056E39D8}"/>
    <dgm:cxn modelId="{5D86F08B-C426-4A11-9EC0-48100B81B5D9}" srcId="{7F0C50AB-B62D-4F6F-8767-0AAE54EC728D}" destId="{B13D19EC-BAE3-4222-AADD-A7AF49AD57BA}" srcOrd="0" destOrd="0" parTransId="{FE61D958-B454-42CE-BF9A-2EE045F39D02}" sibTransId="{D910E315-B6AD-47FD-A4BA-6820CF44478B}"/>
    <dgm:cxn modelId="{132DA841-6573-41D6-90C7-14B11EE0B40D}" type="presOf" srcId="{4A83040E-C82E-4E6B-8986-FBF9C29CA563}" destId="{D22ECA41-F712-4220-956B-19A5FEDCFD5F}" srcOrd="1" destOrd="0" presId="urn:microsoft.com/office/officeart/2005/8/layout/orgChart1"/>
    <dgm:cxn modelId="{A4FB6189-4D4F-48D8-92F4-8E694F6EF335}" type="presOf" srcId="{B13D19EC-BAE3-4222-AADD-A7AF49AD57BA}" destId="{3B663E41-5490-4E4A-A644-F95A51E047A8}" srcOrd="1" destOrd="0" presId="urn:microsoft.com/office/officeart/2005/8/layout/orgChart1"/>
    <dgm:cxn modelId="{63DDB070-7AA0-4F40-9187-9C341F318B4C}" type="presOf" srcId="{4A83040E-C82E-4E6B-8986-FBF9C29CA563}" destId="{B0BA7B49-49A4-4F28-BAA5-BB4B180A630E}" srcOrd="0" destOrd="0" presId="urn:microsoft.com/office/officeart/2005/8/layout/orgChart1"/>
    <dgm:cxn modelId="{118605C2-E94C-4E9A-A526-4BA353739B5B}" type="presOf" srcId="{A740C14E-71DA-45D0-8D40-3D7D3AF80E00}" destId="{988DAF14-1A43-4069-B35C-D0AAAD1D0809}" srcOrd="0" destOrd="0" presId="urn:microsoft.com/office/officeart/2005/8/layout/orgChart1"/>
    <dgm:cxn modelId="{961DCA5F-4C12-47BB-A985-4570BAB2F476}" type="presOf" srcId="{7F0C50AB-B62D-4F6F-8767-0AAE54EC728D}" destId="{CD31A123-0849-44CE-B9BD-48173AF42A90}" srcOrd="0" destOrd="0" presId="urn:microsoft.com/office/officeart/2005/8/layout/orgChart1"/>
    <dgm:cxn modelId="{58E9950B-FBCA-4094-915E-DE4250B3681E}" type="presOf" srcId="{3F12AB93-042B-4A98-AE2F-E80AD5BA852C}" destId="{C318B942-DC11-435E-86CE-CFA719D5605E}" srcOrd="0" destOrd="0" presId="urn:microsoft.com/office/officeart/2005/8/layout/orgChart1"/>
    <dgm:cxn modelId="{A80E205B-2BDD-480E-816C-97C8929FCC90}" type="presOf" srcId="{7F0C50AB-B62D-4F6F-8767-0AAE54EC728D}" destId="{247A00E5-0995-4BA6-B665-E8CC692DAD42}" srcOrd="1" destOrd="0" presId="urn:microsoft.com/office/officeart/2005/8/layout/orgChart1"/>
    <dgm:cxn modelId="{FAB11EE6-F16B-41E1-A11D-351F4791E547}" srcId="{A740C14E-71DA-45D0-8D40-3D7D3AF80E00}" destId="{7F0C50AB-B62D-4F6F-8767-0AAE54EC728D}" srcOrd="0" destOrd="0" parTransId="{EA5292A4-4E25-48B4-9390-D4B3DC555F79}" sibTransId="{35F962E3-0CAA-4179-828F-E0348C60F9FD}"/>
    <dgm:cxn modelId="{53C05FD5-A23F-41B9-805C-F3810876EE88}" type="presOf" srcId="{B13D19EC-BAE3-4222-AADD-A7AF49AD57BA}" destId="{2AE0D902-A638-46F4-AC7E-7338584C5688}" srcOrd="0" destOrd="0" presId="urn:microsoft.com/office/officeart/2005/8/layout/orgChart1"/>
    <dgm:cxn modelId="{5E13C09C-5C10-4F63-B799-6E2ADF9F000B}" type="presOf" srcId="{FE61D958-B454-42CE-BF9A-2EE045F39D02}" destId="{D99F254B-F454-40FF-BD19-2A7C29DF53F5}" srcOrd="0" destOrd="0" presId="urn:microsoft.com/office/officeart/2005/8/layout/orgChart1"/>
    <dgm:cxn modelId="{224E7452-6BC8-4F38-8663-D327582FF7F4}" type="presParOf" srcId="{988DAF14-1A43-4069-B35C-D0AAAD1D0809}" destId="{88C25948-2A81-437C-B5D5-A789280C4E86}" srcOrd="0" destOrd="0" presId="urn:microsoft.com/office/officeart/2005/8/layout/orgChart1"/>
    <dgm:cxn modelId="{B805EBD0-9A80-4745-9890-1B6F7951F2C8}" type="presParOf" srcId="{88C25948-2A81-437C-B5D5-A789280C4E86}" destId="{7B1ABB26-B435-43EC-9621-C7B6FCBAB784}" srcOrd="0" destOrd="0" presId="urn:microsoft.com/office/officeart/2005/8/layout/orgChart1"/>
    <dgm:cxn modelId="{5F9EFC96-EADE-4F61-A669-8DFA728DA0AC}" type="presParOf" srcId="{7B1ABB26-B435-43EC-9621-C7B6FCBAB784}" destId="{CD31A123-0849-44CE-B9BD-48173AF42A90}" srcOrd="0" destOrd="0" presId="urn:microsoft.com/office/officeart/2005/8/layout/orgChart1"/>
    <dgm:cxn modelId="{07037450-76C0-493F-BDF3-8930D359A525}" type="presParOf" srcId="{7B1ABB26-B435-43EC-9621-C7B6FCBAB784}" destId="{247A00E5-0995-4BA6-B665-E8CC692DAD42}" srcOrd="1" destOrd="0" presId="urn:microsoft.com/office/officeart/2005/8/layout/orgChart1"/>
    <dgm:cxn modelId="{D5C81F95-5EC4-4301-AC28-3F141F95E34F}" type="presParOf" srcId="{88C25948-2A81-437C-B5D5-A789280C4E86}" destId="{4A1A9172-4427-48F5-9273-AB0285011361}" srcOrd="1" destOrd="0" presId="urn:microsoft.com/office/officeart/2005/8/layout/orgChart1"/>
    <dgm:cxn modelId="{67EC9FD2-5B67-4B32-BED5-3B20DA68CE95}" type="presParOf" srcId="{4A1A9172-4427-48F5-9273-AB0285011361}" destId="{D99F254B-F454-40FF-BD19-2A7C29DF53F5}" srcOrd="0" destOrd="0" presId="urn:microsoft.com/office/officeart/2005/8/layout/orgChart1"/>
    <dgm:cxn modelId="{A9592116-2632-4710-9D57-14D21E3C86C2}" type="presParOf" srcId="{4A1A9172-4427-48F5-9273-AB0285011361}" destId="{9CFE07E5-A62B-4E8F-9780-81F3205594B6}" srcOrd="1" destOrd="0" presId="urn:microsoft.com/office/officeart/2005/8/layout/orgChart1"/>
    <dgm:cxn modelId="{1E17F477-E8E0-47CA-B62D-A0C5FF16086F}" type="presParOf" srcId="{9CFE07E5-A62B-4E8F-9780-81F3205594B6}" destId="{8EDD8A44-A7CE-4C9F-A348-9AB002E8DFA9}" srcOrd="0" destOrd="0" presId="urn:microsoft.com/office/officeart/2005/8/layout/orgChart1"/>
    <dgm:cxn modelId="{1811CBA9-F68C-4724-8AAD-3108C9177505}" type="presParOf" srcId="{8EDD8A44-A7CE-4C9F-A348-9AB002E8DFA9}" destId="{2AE0D902-A638-46F4-AC7E-7338584C5688}" srcOrd="0" destOrd="0" presId="urn:microsoft.com/office/officeart/2005/8/layout/orgChart1"/>
    <dgm:cxn modelId="{88C6F3B5-6558-4C7E-AFA8-B7F56FD79DC5}" type="presParOf" srcId="{8EDD8A44-A7CE-4C9F-A348-9AB002E8DFA9}" destId="{3B663E41-5490-4E4A-A644-F95A51E047A8}" srcOrd="1" destOrd="0" presId="urn:microsoft.com/office/officeart/2005/8/layout/orgChart1"/>
    <dgm:cxn modelId="{0A41B5DA-A455-4A9C-8986-7C31FC537663}" type="presParOf" srcId="{9CFE07E5-A62B-4E8F-9780-81F3205594B6}" destId="{F98330A4-5C98-4934-AC69-EF51C03A5B62}" srcOrd="1" destOrd="0" presId="urn:microsoft.com/office/officeart/2005/8/layout/orgChart1"/>
    <dgm:cxn modelId="{18DD8AD3-6073-484F-964D-33D2064840E9}" type="presParOf" srcId="{9CFE07E5-A62B-4E8F-9780-81F3205594B6}" destId="{A4120B15-42A4-44AA-B105-BB6D953CC0CC}" srcOrd="2" destOrd="0" presId="urn:microsoft.com/office/officeart/2005/8/layout/orgChart1"/>
    <dgm:cxn modelId="{7BD97403-8896-4F94-A2A7-138706E6A91B}" type="presParOf" srcId="{4A1A9172-4427-48F5-9273-AB0285011361}" destId="{C318B942-DC11-435E-86CE-CFA719D5605E}" srcOrd="2" destOrd="0" presId="urn:microsoft.com/office/officeart/2005/8/layout/orgChart1"/>
    <dgm:cxn modelId="{6D426D1D-F6A9-466D-AB95-25AD328A495F}" type="presParOf" srcId="{4A1A9172-4427-48F5-9273-AB0285011361}" destId="{35BE6B62-FAE0-457F-B2FE-9B9DE070EF8A}" srcOrd="3" destOrd="0" presId="urn:microsoft.com/office/officeart/2005/8/layout/orgChart1"/>
    <dgm:cxn modelId="{36F4B511-4CF9-4997-939D-286AC7B2DDCF}" type="presParOf" srcId="{35BE6B62-FAE0-457F-B2FE-9B9DE070EF8A}" destId="{687F82D5-2497-4967-A5AA-4C5413585F0E}" srcOrd="0" destOrd="0" presId="urn:microsoft.com/office/officeart/2005/8/layout/orgChart1"/>
    <dgm:cxn modelId="{D3988BDF-AC6C-4FBC-8649-5B0A11D6D44C}" type="presParOf" srcId="{687F82D5-2497-4967-A5AA-4C5413585F0E}" destId="{B0BA7B49-49A4-4F28-BAA5-BB4B180A630E}" srcOrd="0" destOrd="0" presId="urn:microsoft.com/office/officeart/2005/8/layout/orgChart1"/>
    <dgm:cxn modelId="{113EEBDF-7A62-48EC-9730-0A9AA5AC7243}" type="presParOf" srcId="{687F82D5-2497-4967-A5AA-4C5413585F0E}" destId="{D22ECA41-F712-4220-956B-19A5FEDCFD5F}" srcOrd="1" destOrd="0" presId="urn:microsoft.com/office/officeart/2005/8/layout/orgChart1"/>
    <dgm:cxn modelId="{AB4F536A-6AE2-40AF-92C3-54D87FB60A4C}" type="presParOf" srcId="{35BE6B62-FAE0-457F-B2FE-9B9DE070EF8A}" destId="{A348FE90-1EF9-48AC-AAD8-2D157C6A3DC6}" srcOrd="1" destOrd="0" presId="urn:microsoft.com/office/officeart/2005/8/layout/orgChart1"/>
    <dgm:cxn modelId="{A8B82DE6-EE44-4C0B-84F4-2DBEB246F1DD}" type="presParOf" srcId="{35BE6B62-FAE0-457F-B2FE-9B9DE070EF8A}" destId="{95A29FDF-D4C3-448C-BF5A-DDB1F9A5FAC9}" srcOrd="2" destOrd="0" presId="urn:microsoft.com/office/officeart/2005/8/layout/orgChart1"/>
    <dgm:cxn modelId="{AD537585-D75B-4154-8EB3-161289E6C53E}" type="presParOf" srcId="{88C25948-2A81-437C-B5D5-A789280C4E86}" destId="{20872DF4-18D9-4C7C-A125-F762A9A49CC3}"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582E25-9100-448C-BAE9-F80BF57A9AE8}"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s-AR"/>
        </a:p>
      </dgm:t>
    </dgm:pt>
    <dgm:pt modelId="{20929F08-CD69-4045-B00E-A25E7D2C5364}">
      <dgm:prSet phldrT="[Texto]"/>
      <dgm:spPr/>
      <dgm:t>
        <a:bodyPr/>
        <a:lstStyle/>
        <a:p>
          <a:r>
            <a:rPr lang="es-AR" dirty="0" smtClean="0">
              <a:latin typeface="Arial Narrow" pitchFamily="34" charset="0"/>
              <a:cs typeface="Arial" pitchFamily="34" charset="0"/>
            </a:rPr>
            <a:t>Coordinador General</a:t>
          </a:r>
          <a:endParaRPr lang="es-AR" dirty="0">
            <a:latin typeface="Arial Narrow" pitchFamily="34" charset="0"/>
          </a:endParaRPr>
        </a:p>
      </dgm:t>
    </dgm:pt>
    <dgm:pt modelId="{F4FEAC62-2502-4A9D-90DC-2696D9BB11A1}" type="parTrans" cxnId="{BAC1907C-3C89-4A27-8B2A-E5B5A525D413}">
      <dgm:prSet/>
      <dgm:spPr/>
      <dgm:t>
        <a:bodyPr/>
        <a:lstStyle/>
        <a:p>
          <a:endParaRPr lang="es-AR">
            <a:latin typeface="Arial Narrow" pitchFamily="34" charset="0"/>
          </a:endParaRPr>
        </a:p>
      </dgm:t>
    </dgm:pt>
    <dgm:pt modelId="{4CE32149-3756-4ED8-950F-C1B4FF1DC9D1}" type="sibTrans" cxnId="{BAC1907C-3C89-4A27-8B2A-E5B5A525D413}">
      <dgm:prSet/>
      <dgm:spPr/>
      <dgm:t>
        <a:bodyPr/>
        <a:lstStyle/>
        <a:p>
          <a:endParaRPr lang="es-AR">
            <a:latin typeface="Arial Narrow" pitchFamily="34" charset="0"/>
          </a:endParaRPr>
        </a:p>
      </dgm:t>
    </dgm:pt>
    <dgm:pt modelId="{6A7741D5-F555-4D1F-91D8-578665D89A6B}">
      <dgm:prSet phldrT="[Texto]"/>
      <dgm:spPr/>
      <dgm:t>
        <a:bodyPr/>
        <a:lstStyle/>
        <a:p>
          <a:r>
            <a:rPr lang="es-AR" dirty="0" smtClean="0">
              <a:latin typeface="Arial Narrow" pitchFamily="34" charset="0"/>
            </a:rPr>
            <a:t>Becarios Área Archivo</a:t>
          </a:r>
          <a:endParaRPr lang="es-AR" dirty="0">
            <a:latin typeface="Arial Narrow" pitchFamily="34" charset="0"/>
          </a:endParaRPr>
        </a:p>
      </dgm:t>
    </dgm:pt>
    <dgm:pt modelId="{B86F661E-2CA4-41CD-A46B-3D7841C58FDE}" type="parTrans" cxnId="{DE927748-4834-4196-93E6-E04243E23F3B}">
      <dgm:prSet/>
      <dgm:spPr/>
      <dgm:t>
        <a:bodyPr/>
        <a:lstStyle/>
        <a:p>
          <a:endParaRPr lang="es-AR">
            <a:latin typeface="Arial Narrow" pitchFamily="34" charset="0"/>
          </a:endParaRPr>
        </a:p>
      </dgm:t>
    </dgm:pt>
    <dgm:pt modelId="{0147C450-41CF-44C0-A3CE-32C85FD297BD}" type="sibTrans" cxnId="{DE927748-4834-4196-93E6-E04243E23F3B}">
      <dgm:prSet/>
      <dgm:spPr/>
      <dgm:t>
        <a:bodyPr/>
        <a:lstStyle/>
        <a:p>
          <a:endParaRPr lang="es-AR">
            <a:latin typeface="Arial Narrow" pitchFamily="34" charset="0"/>
          </a:endParaRPr>
        </a:p>
      </dgm:t>
    </dgm:pt>
    <dgm:pt modelId="{0CAC7E09-3D13-4E7C-9A7D-6263E6771C1B}">
      <dgm:prSet phldrT="[Texto]"/>
      <dgm:spPr/>
      <dgm:t>
        <a:bodyPr/>
        <a:lstStyle/>
        <a:p>
          <a:r>
            <a:rPr lang="es-AR" dirty="0" smtClean="0">
              <a:latin typeface="Arial Narrow" pitchFamily="34" charset="0"/>
            </a:rPr>
            <a:t>Becarios Área Colecciones</a:t>
          </a:r>
          <a:endParaRPr lang="es-AR" dirty="0">
            <a:latin typeface="Arial Narrow" pitchFamily="34" charset="0"/>
          </a:endParaRPr>
        </a:p>
      </dgm:t>
    </dgm:pt>
    <dgm:pt modelId="{DDA12133-0A63-4BAB-8316-AAF6E6DD7BBE}" type="parTrans" cxnId="{17E88614-74E2-46AE-8577-D7B34C519B7B}">
      <dgm:prSet/>
      <dgm:spPr/>
      <dgm:t>
        <a:bodyPr/>
        <a:lstStyle/>
        <a:p>
          <a:endParaRPr lang="es-AR">
            <a:latin typeface="Arial Narrow" pitchFamily="34" charset="0"/>
          </a:endParaRPr>
        </a:p>
      </dgm:t>
    </dgm:pt>
    <dgm:pt modelId="{6A511443-0FC5-4B81-A3F6-4C555FFEE72E}" type="sibTrans" cxnId="{17E88614-74E2-46AE-8577-D7B34C519B7B}">
      <dgm:prSet/>
      <dgm:spPr/>
      <dgm:t>
        <a:bodyPr/>
        <a:lstStyle/>
        <a:p>
          <a:endParaRPr lang="es-AR">
            <a:latin typeface="Arial Narrow" pitchFamily="34" charset="0"/>
          </a:endParaRPr>
        </a:p>
      </dgm:t>
    </dgm:pt>
    <dgm:pt modelId="{50D71E0A-9018-478E-A3BF-C2EC11BA42EA}">
      <dgm:prSet phldrT="[Texto]"/>
      <dgm:spPr/>
      <dgm:t>
        <a:bodyPr/>
        <a:lstStyle/>
        <a:p>
          <a:r>
            <a:rPr lang="es-AR" dirty="0" smtClean="0">
              <a:latin typeface="Arial Narrow" pitchFamily="34" charset="0"/>
            </a:rPr>
            <a:t>Personal No docente</a:t>
          </a:r>
          <a:endParaRPr lang="es-AR" dirty="0">
            <a:latin typeface="Arial Narrow" pitchFamily="34" charset="0"/>
          </a:endParaRPr>
        </a:p>
      </dgm:t>
    </dgm:pt>
    <dgm:pt modelId="{A980FC25-43FF-4DBB-B92B-DD22DB572C69}" type="parTrans" cxnId="{196E7EC2-3801-4B44-B6C9-E1E5B64E54C4}">
      <dgm:prSet/>
      <dgm:spPr/>
      <dgm:t>
        <a:bodyPr/>
        <a:lstStyle/>
        <a:p>
          <a:endParaRPr lang="es-AR">
            <a:latin typeface="Arial Narrow" pitchFamily="34" charset="0"/>
          </a:endParaRPr>
        </a:p>
      </dgm:t>
    </dgm:pt>
    <dgm:pt modelId="{5C96C3A6-760F-4E5D-B583-0505475B163A}" type="sibTrans" cxnId="{196E7EC2-3801-4B44-B6C9-E1E5B64E54C4}">
      <dgm:prSet/>
      <dgm:spPr/>
      <dgm:t>
        <a:bodyPr/>
        <a:lstStyle/>
        <a:p>
          <a:endParaRPr lang="es-AR">
            <a:latin typeface="Arial Narrow" pitchFamily="34" charset="0"/>
          </a:endParaRPr>
        </a:p>
      </dgm:t>
    </dgm:pt>
    <dgm:pt modelId="{04708868-16F6-45DD-BD0B-D38B069C4F6E}" type="asst">
      <dgm:prSet/>
      <dgm:spPr/>
      <dgm:t>
        <a:bodyPr/>
        <a:lstStyle/>
        <a:p>
          <a:r>
            <a:rPr lang="es-AR" dirty="0" smtClean="0">
              <a:latin typeface="Arial Narrow" pitchFamily="34" charset="0"/>
            </a:rPr>
            <a:t>Coordinador de Procesos</a:t>
          </a:r>
          <a:endParaRPr lang="es-AR" dirty="0">
            <a:latin typeface="Arial Narrow" pitchFamily="34" charset="0"/>
          </a:endParaRPr>
        </a:p>
      </dgm:t>
    </dgm:pt>
    <dgm:pt modelId="{25581EB9-C06D-47B0-8116-881C03B76CC8}" type="parTrans" cxnId="{9C560840-65DA-47EE-B333-3A1577B63B1F}">
      <dgm:prSet/>
      <dgm:spPr/>
      <dgm:t>
        <a:bodyPr/>
        <a:lstStyle/>
        <a:p>
          <a:endParaRPr lang="es-AR">
            <a:latin typeface="Arial Narrow" pitchFamily="34" charset="0"/>
          </a:endParaRPr>
        </a:p>
      </dgm:t>
    </dgm:pt>
    <dgm:pt modelId="{05A9314B-377D-447E-BEDB-C0A42A06FF92}" type="sibTrans" cxnId="{9C560840-65DA-47EE-B333-3A1577B63B1F}">
      <dgm:prSet/>
      <dgm:spPr/>
      <dgm:t>
        <a:bodyPr/>
        <a:lstStyle/>
        <a:p>
          <a:endParaRPr lang="es-AR">
            <a:latin typeface="Arial Narrow" pitchFamily="34" charset="0"/>
          </a:endParaRPr>
        </a:p>
      </dgm:t>
    </dgm:pt>
    <dgm:pt modelId="{A7BB525C-970C-4B86-8639-8C43FACF8C9D}">
      <dgm:prSet/>
      <dgm:spPr/>
      <dgm:t>
        <a:bodyPr/>
        <a:lstStyle/>
        <a:p>
          <a:r>
            <a:rPr lang="es-AR" dirty="0" smtClean="0">
              <a:latin typeface="Arial Narrow" pitchFamily="34" charset="0"/>
              <a:cs typeface="Arial" pitchFamily="34" charset="0"/>
            </a:rPr>
            <a:t>Responsable general</a:t>
          </a:r>
          <a:endParaRPr lang="es-AR" dirty="0">
            <a:latin typeface="Arial Narrow" pitchFamily="34" charset="0"/>
          </a:endParaRPr>
        </a:p>
      </dgm:t>
    </dgm:pt>
    <dgm:pt modelId="{7176F497-B5D9-44DD-813E-821EADB71F5F}" type="parTrans" cxnId="{85ABA8C9-D272-4919-9E68-7797B38C9D30}">
      <dgm:prSet/>
      <dgm:spPr/>
      <dgm:t>
        <a:bodyPr/>
        <a:lstStyle/>
        <a:p>
          <a:endParaRPr lang="es-AR">
            <a:latin typeface="Arial Narrow" pitchFamily="34" charset="0"/>
          </a:endParaRPr>
        </a:p>
      </dgm:t>
    </dgm:pt>
    <dgm:pt modelId="{FE55F02E-3071-4B6B-AFEE-050B87A3CC17}" type="sibTrans" cxnId="{85ABA8C9-D272-4919-9E68-7797B38C9D30}">
      <dgm:prSet/>
      <dgm:spPr/>
      <dgm:t>
        <a:bodyPr/>
        <a:lstStyle/>
        <a:p>
          <a:endParaRPr lang="es-AR">
            <a:latin typeface="Arial Narrow" pitchFamily="34" charset="0"/>
          </a:endParaRPr>
        </a:p>
      </dgm:t>
    </dgm:pt>
    <dgm:pt modelId="{C8CC499F-7B3D-4653-90F9-E75E708ABC68}" type="pres">
      <dgm:prSet presAssocID="{CF582E25-9100-448C-BAE9-F80BF57A9AE8}" presName="hierChild1" presStyleCnt="0">
        <dgm:presLayoutVars>
          <dgm:orgChart val="1"/>
          <dgm:chPref val="1"/>
          <dgm:dir/>
          <dgm:animOne val="branch"/>
          <dgm:animLvl val="lvl"/>
          <dgm:resizeHandles/>
        </dgm:presLayoutVars>
      </dgm:prSet>
      <dgm:spPr/>
      <dgm:t>
        <a:bodyPr/>
        <a:lstStyle/>
        <a:p>
          <a:endParaRPr lang="es-AR"/>
        </a:p>
      </dgm:t>
    </dgm:pt>
    <dgm:pt modelId="{2822AEB4-50A2-49C6-847F-8E97B70F4D5A}" type="pres">
      <dgm:prSet presAssocID="{20929F08-CD69-4045-B00E-A25E7D2C5364}" presName="hierRoot1" presStyleCnt="0">
        <dgm:presLayoutVars>
          <dgm:hierBranch val="init"/>
        </dgm:presLayoutVars>
      </dgm:prSet>
      <dgm:spPr/>
    </dgm:pt>
    <dgm:pt modelId="{F36E5D29-85E1-4C6C-B5CB-9054AB886F3D}" type="pres">
      <dgm:prSet presAssocID="{20929F08-CD69-4045-B00E-A25E7D2C5364}" presName="rootComposite1" presStyleCnt="0"/>
      <dgm:spPr/>
    </dgm:pt>
    <dgm:pt modelId="{9910515D-2318-4450-9FE2-9B39D746A6A7}" type="pres">
      <dgm:prSet presAssocID="{20929F08-CD69-4045-B00E-A25E7D2C5364}" presName="rootText1" presStyleLbl="node0" presStyleIdx="0" presStyleCnt="2">
        <dgm:presLayoutVars>
          <dgm:chPref val="3"/>
        </dgm:presLayoutVars>
      </dgm:prSet>
      <dgm:spPr/>
      <dgm:t>
        <a:bodyPr/>
        <a:lstStyle/>
        <a:p>
          <a:endParaRPr lang="es-AR"/>
        </a:p>
      </dgm:t>
    </dgm:pt>
    <dgm:pt modelId="{9057F94E-7F5A-448D-8887-D43E4451DEA4}" type="pres">
      <dgm:prSet presAssocID="{20929F08-CD69-4045-B00E-A25E7D2C5364}" presName="rootConnector1" presStyleLbl="node1" presStyleIdx="0" presStyleCnt="0"/>
      <dgm:spPr/>
      <dgm:t>
        <a:bodyPr/>
        <a:lstStyle/>
        <a:p>
          <a:endParaRPr lang="es-AR"/>
        </a:p>
      </dgm:t>
    </dgm:pt>
    <dgm:pt modelId="{EB86E264-D0A4-436F-9935-F933BAE8F3FA}" type="pres">
      <dgm:prSet presAssocID="{20929F08-CD69-4045-B00E-A25E7D2C5364}" presName="hierChild2" presStyleCnt="0"/>
      <dgm:spPr/>
    </dgm:pt>
    <dgm:pt modelId="{D5BF8D60-A4E5-445C-9A65-6A8E0C8DC177}" type="pres">
      <dgm:prSet presAssocID="{B86F661E-2CA4-41CD-A46B-3D7841C58FDE}" presName="Name37" presStyleLbl="parChTrans1D2" presStyleIdx="0" presStyleCnt="4"/>
      <dgm:spPr/>
      <dgm:t>
        <a:bodyPr/>
        <a:lstStyle/>
        <a:p>
          <a:endParaRPr lang="es-AR"/>
        </a:p>
      </dgm:t>
    </dgm:pt>
    <dgm:pt modelId="{F40FE625-3D1E-4930-8858-CAC9C41DD515}" type="pres">
      <dgm:prSet presAssocID="{6A7741D5-F555-4D1F-91D8-578665D89A6B}" presName="hierRoot2" presStyleCnt="0">
        <dgm:presLayoutVars>
          <dgm:hierBranch val="init"/>
        </dgm:presLayoutVars>
      </dgm:prSet>
      <dgm:spPr/>
    </dgm:pt>
    <dgm:pt modelId="{5CA33085-721C-43C7-A1FF-44BD5D00E9C0}" type="pres">
      <dgm:prSet presAssocID="{6A7741D5-F555-4D1F-91D8-578665D89A6B}" presName="rootComposite" presStyleCnt="0"/>
      <dgm:spPr/>
    </dgm:pt>
    <dgm:pt modelId="{F7D36D44-BCFF-412B-9842-211CD732CAC5}" type="pres">
      <dgm:prSet presAssocID="{6A7741D5-F555-4D1F-91D8-578665D89A6B}" presName="rootText" presStyleLbl="node2" presStyleIdx="0" presStyleCnt="3">
        <dgm:presLayoutVars>
          <dgm:chPref val="3"/>
        </dgm:presLayoutVars>
      </dgm:prSet>
      <dgm:spPr/>
      <dgm:t>
        <a:bodyPr/>
        <a:lstStyle/>
        <a:p>
          <a:endParaRPr lang="es-AR"/>
        </a:p>
      </dgm:t>
    </dgm:pt>
    <dgm:pt modelId="{8E445D70-0C4A-4488-9CC7-4BBA41156B61}" type="pres">
      <dgm:prSet presAssocID="{6A7741D5-F555-4D1F-91D8-578665D89A6B}" presName="rootConnector" presStyleLbl="node2" presStyleIdx="0" presStyleCnt="3"/>
      <dgm:spPr/>
      <dgm:t>
        <a:bodyPr/>
        <a:lstStyle/>
        <a:p>
          <a:endParaRPr lang="es-AR"/>
        </a:p>
      </dgm:t>
    </dgm:pt>
    <dgm:pt modelId="{04C67C76-E0D5-4BA4-83E1-2CF49ED0CF95}" type="pres">
      <dgm:prSet presAssocID="{6A7741D5-F555-4D1F-91D8-578665D89A6B}" presName="hierChild4" presStyleCnt="0"/>
      <dgm:spPr/>
    </dgm:pt>
    <dgm:pt modelId="{085F55AA-6DE9-4B7D-9E3A-FD76B23EF8F2}" type="pres">
      <dgm:prSet presAssocID="{6A7741D5-F555-4D1F-91D8-578665D89A6B}" presName="hierChild5" presStyleCnt="0"/>
      <dgm:spPr/>
    </dgm:pt>
    <dgm:pt modelId="{C5A7F0F7-540C-4A6D-862C-E540C2C1F665}" type="pres">
      <dgm:prSet presAssocID="{DDA12133-0A63-4BAB-8316-AAF6E6DD7BBE}" presName="Name37" presStyleLbl="parChTrans1D2" presStyleIdx="1" presStyleCnt="4"/>
      <dgm:spPr/>
      <dgm:t>
        <a:bodyPr/>
        <a:lstStyle/>
        <a:p>
          <a:endParaRPr lang="es-AR"/>
        </a:p>
      </dgm:t>
    </dgm:pt>
    <dgm:pt modelId="{D75473BE-7E08-4C9A-BFB7-A747271E873A}" type="pres">
      <dgm:prSet presAssocID="{0CAC7E09-3D13-4E7C-9A7D-6263E6771C1B}" presName="hierRoot2" presStyleCnt="0">
        <dgm:presLayoutVars>
          <dgm:hierBranch val="init"/>
        </dgm:presLayoutVars>
      </dgm:prSet>
      <dgm:spPr/>
    </dgm:pt>
    <dgm:pt modelId="{DB74E748-4D59-475D-A8C0-34912132C50D}" type="pres">
      <dgm:prSet presAssocID="{0CAC7E09-3D13-4E7C-9A7D-6263E6771C1B}" presName="rootComposite" presStyleCnt="0"/>
      <dgm:spPr/>
    </dgm:pt>
    <dgm:pt modelId="{F11DBD38-ED19-4DF3-B093-607139930409}" type="pres">
      <dgm:prSet presAssocID="{0CAC7E09-3D13-4E7C-9A7D-6263E6771C1B}" presName="rootText" presStyleLbl="node2" presStyleIdx="1" presStyleCnt="3" custLinFactNeighborX="-903" custLinFactNeighborY="-4737">
        <dgm:presLayoutVars>
          <dgm:chPref val="3"/>
        </dgm:presLayoutVars>
      </dgm:prSet>
      <dgm:spPr/>
      <dgm:t>
        <a:bodyPr/>
        <a:lstStyle/>
        <a:p>
          <a:endParaRPr lang="es-AR"/>
        </a:p>
      </dgm:t>
    </dgm:pt>
    <dgm:pt modelId="{5306CAB0-641D-4B16-8201-811AFB923DA5}" type="pres">
      <dgm:prSet presAssocID="{0CAC7E09-3D13-4E7C-9A7D-6263E6771C1B}" presName="rootConnector" presStyleLbl="node2" presStyleIdx="1" presStyleCnt="3"/>
      <dgm:spPr/>
      <dgm:t>
        <a:bodyPr/>
        <a:lstStyle/>
        <a:p>
          <a:endParaRPr lang="es-AR"/>
        </a:p>
      </dgm:t>
    </dgm:pt>
    <dgm:pt modelId="{4B0C1118-8810-4067-B597-985D22C504F7}" type="pres">
      <dgm:prSet presAssocID="{0CAC7E09-3D13-4E7C-9A7D-6263E6771C1B}" presName="hierChild4" presStyleCnt="0"/>
      <dgm:spPr/>
    </dgm:pt>
    <dgm:pt modelId="{889D9BD8-858A-46BB-8279-EAD0BE08AE6B}" type="pres">
      <dgm:prSet presAssocID="{0CAC7E09-3D13-4E7C-9A7D-6263E6771C1B}" presName="hierChild5" presStyleCnt="0"/>
      <dgm:spPr/>
    </dgm:pt>
    <dgm:pt modelId="{19215D56-6390-43F8-A058-5897339F51B5}" type="pres">
      <dgm:prSet presAssocID="{A980FC25-43FF-4DBB-B92B-DD22DB572C69}" presName="Name37" presStyleLbl="parChTrans1D2" presStyleIdx="2" presStyleCnt="4"/>
      <dgm:spPr/>
      <dgm:t>
        <a:bodyPr/>
        <a:lstStyle/>
        <a:p>
          <a:endParaRPr lang="es-AR"/>
        </a:p>
      </dgm:t>
    </dgm:pt>
    <dgm:pt modelId="{1D7260D4-8A81-4672-AE22-FAB8EA7FDC49}" type="pres">
      <dgm:prSet presAssocID="{50D71E0A-9018-478E-A3BF-C2EC11BA42EA}" presName="hierRoot2" presStyleCnt="0">
        <dgm:presLayoutVars>
          <dgm:hierBranch val="init"/>
        </dgm:presLayoutVars>
      </dgm:prSet>
      <dgm:spPr/>
    </dgm:pt>
    <dgm:pt modelId="{DD5639E3-9DCD-442B-9B0E-D626B769A471}" type="pres">
      <dgm:prSet presAssocID="{50D71E0A-9018-478E-A3BF-C2EC11BA42EA}" presName="rootComposite" presStyleCnt="0"/>
      <dgm:spPr/>
    </dgm:pt>
    <dgm:pt modelId="{8B5964FB-4F58-4DC5-BB95-C5CDB34B345B}" type="pres">
      <dgm:prSet presAssocID="{50D71E0A-9018-478E-A3BF-C2EC11BA42EA}" presName="rootText" presStyleLbl="node2" presStyleIdx="2" presStyleCnt="3">
        <dgm:presLayoutVars>
          <dgm:chPref val="3"/>
        </dgm:presLayoutVars>
      </dgm:prSet>
      <dgm:spPr/>
      <dgm:t>
        <a:bodyPr/>
        <a:lstStyle/>
        <a:p>
          <a:endParaRPr lang="es-AR"/>
        </a:p>
      </dgm:t>
    </dgm:pt>
    <dgm:pt modelId="{AEA9BC84-5BA8-4D1A-899F-998F2B12211A}" type="pres">
      <dgm:prSet presAssocID="{50D71E0A-9018-478E-A3BF-C2EC11BA42EA}" presName="rootConnector" presStyleLbl="node2" presStyleIdx="2" presStyleCnt="3"/>
      <dgm:spPr/>
      <dgm:t>
        <a:bodyPr/>
        <a:lstStyle/>
        <a:p>
          <a:endParaRPr lang="es-AR"/>
        </a:p>
      </dgm:t>
    </dgm:pt>
    <dgm:pt modelId="{605B30B1-8678-49A2-8643-18416037013A}" type="pres">
      <dgm:prSet presAssocID="{50D71E0A-9018-478E-A3BF-C2EC11BA42EA}" presName="hierChild4" presStyleCnt="0"/>
      <dgm:spPr/>
    </dgm:pt>
    <dgm:pt modelId="{B536A930-90A9-49E3-8B50-6084D50D6B68}" type="pres">
      <dgm:prSet presAssocID="{50D71E0A-9018-478E-A3BF-C2EC11BA42EA}" presName="hierChild5" presStyleCnt="0"/>
      <dgm:spPr/>
    </dgm:pt>
    <dgm:pt modelId="{F9F3FE3B-4037-4D21-A9C2-063E7C3F6768}" type="pres">
      <dgm:prSet presAssocID="{20929F08-CD69-4045-B00E-A25E7D2C5364}" presName="hierChild3" presStyleCnt="0"/>
      <dgm:spPr/>
    </dgm:pt>
    <dgm:pt modelId="{6DDDB7A4-8E36-4B20-9F68-18BDB88EA93E}" type="pres">
      <dgm:prSet presAssocID="{25581EB9-C06D-47B0-8116-881C03B76CC8}" presName="Name111" presStyleLbl="parChTrans1D2" presStyleIdx="3" presStyleCnt="4"/>
      <dgm:spPr/>
      <dgm:t>
        <a:bodyPr/>
        <a:lstStyle/>
        <a:p>
          <a:endParaRPr lang="es-AR"/>
        </a:p>
      </dgm:t>
    </dgm:pt>
    <dgm:pt modelId="{F2121FE9-D16D-4117-8CEC-0334A86ED96C}" type="pres">
      <dgm:prSet presAssocID="{04708868-16F6-45DD-BD0B-D38B069C4F6E}" presName="hierRoot3" presStyleCnt="0">
        <dgm:presLayoutVars>
          <dgm:hierBranch val="init"/>
        </dgm:presLayoutVars>
      </dgm:prSet>
      <dgm:spPr/>
    </dgm:pt>
    <dgm:pt modelId="{40972B2D-7A37-4080-939F-67FE57AB2E11}" type="pres">
      <dgm:prSet presAssocID="{04708868-16F6-45DD-BD0B-D38B069C4F6E}" presName="rootComposite3" presStyleCnt="0"/>
      <dgm:spPr/>
    </dgm:pt>
    <dgm:pt modelId="{2745BC9E-D77A-4C08-9337-565FD26BF5BA}" type="pres">
      <dgm:prSet presAssocID="{04708868-16F6-45DD-BD0B-D38B069C4F6E}" presName="rootText3" presStyleLbl="asst1" presStyleIdx="0" presStyleCnt="1">
        <dgm:presLayoutVars>
          <dgm:chPref val="3"/>
        </dgm:presLayoutVars>
      </dgm:prSet>
      <dgm:spPr/>
      <dgm:t>
        <a:bodyPr/>
        <a:lstStyle/>
        <a:p>
          <a:endParaRPr lang="es-AR"/>
        </a:p>
      </dgm:t>
    </dgm:pt>
    <dgm:pt modelId="{BCB0303E-9DA6-4F57-878D-5DD6F7E29F21}" type="pres">
      <dgm:prSet presAssocID="{04708868-16F6-45DD-BD0B-D38B069C4F6E}" presName="rootConnector3" presStyleLbl="asst1" presStyleIdx="0" presStyleCnt="1"/>
      <dgm:spPr/>
      <dgm:t>
        <a:bodyPr/>
        <a:lstStyle/>
        <a:p>
          <a:endParaRPr lang="es-AR"/>
        </a:p>
      </dgm:t>
    </dgm:pt>
    <dgm:pt modelId="{13AB4A32-B457-4B85-8328-889CF07208DF}" type="pres">
      <dgm:prSet presAssocID="{04708868-16F6-45DD-BD0B-D38B069C4F6E}" presName="hierChild6" presStyleCnt="0"/>
      <dgm:spPr/>
    </dgm:pt>
    <dgm:pt modelId="{0DAB4666-CA14-4985-99C8-FB398C7D1085}" type="pres">
      <dgm:prSet presAssocID="{04708868-16F6-45DD-BD0B-D38B069C4F6E}" presName="hierChild7" presStyleCnt="0"/>
      <dgm:spPr/>
    </dgm:pt>
    <dgm:pt modelId="{742AC6FF-6BAB-4421-86A5-D620DA0DCF02}" type="pres">
      <dgm:prSet presAssocID="{A7BB525C-970C-4B86-8639-8C43FACF8C9D}" presName="hierRoot1" presStyleCnt="0">
        <dgm:presLayoutVars>
          <dgm:hierBranch val="init"/>
        </dgm:presLayoutVars>
      </dgm:prSet>
      <dgm:spPr/>
    </dgm:pt>
    <dgm:pt modelId="{E1E7634A-DD94-4445-9BEF-8100B956C228}" type="pres">
      <dgm:prSet presAssocID="{A7BB525C-970C-4B86-8639-8C43FACF8C9D}" presName="rootComposite1" presStyleCnt="0"/>
      <dgm:spPr/>
    </dgm:pt>
    <dgm:pt modelId="{15D51E6C-220C-4A65-957C-682FCFACB1F1}" type="pres">
      <dgm:prSet presAssocID="{A7BB525C-970C-4B86-8639-8C43FACF8C9D}" presName="rootText1" presStyleLbl="node0" presStyleIdx="1" presStyleCnt="2">
        <dgm:presLayoutVars>
          <dgm:chPref val="3"/>
        </dgm:presLayoutVars>
      </dgm:prSet>
      <dgm:spPr/>
      <dgm:t>
        <a:bodyPr/>
        <a:lstStyle/>
        <a:p>
          <a:endParaRPr lang="es-AR"/>
        </a:p>
      </dgm:t>
    </dgm:pt>
    <dgm:pt modelId="{5AAD7DFE-2FE0-4D7A-9C1A-2289D1327E0C}" type="pres">
      <dgm:prSet presAssocID="{A7BB525C-970C-4B86-8639-8C43FACF8C9D}" presName="rootConnector1" presStyleLbl="node1" presStyleIdx="0" presStyleCnt="0"/>
      <dgm:spPr/>
      <dgm:t>
        <a:bodyPr/>
        <a:lstStyle/>
        <a:p>
          <a:endParaRPr lang="es-AR"/>
        </a:p>
      </dgm:t>
    </dgm:pt>
    <dgm:pt modelId="{DACCAC81-0E06-48EB-95BC-D082403FD496}" type="pres">
      <dgm:prSet presAssocID="{A7BB525C-970C-4B86-8639-8C43FACF8C9D}" presName="hierChild2" presStyleCnt="0"/>
      <dgm:spPr/>
    </dgm:pt>
    <dgm:pt modelId="{1E57ED1B-5B8D-4897-830A-4D22E2E29F48}" type="pres">
      <dgm:prSet presAssocID="{A7BB525C-970C-4B86-8639-8C43FACF8C9D}" presName="hierChild3" presStyleCnt="0"/>
      <dgm:spPr/>
    </dgm:pt>
  </dgm:ptLst>
  <dgm:cxnLst>
    <dgm:cxn modelId="{17E88614-74E2-46AE-8577-D7B34C519B7B}" srcId="{20929F08-CD69-4045-B00E-A25E7D2C5364}" destId="{0CAC7E09-3D13-4E7C-9A7D-6263E6771C1B}" srcOrd="1" destOrd="0" parTransId="{DDA12133-0A63-4BAB-8316-AAF6E6DD7BBE}" sibTransId="{6A511443-0FC5-4B81-A3F6-4C555FFEE72E}"/>
    <dgm:cxn modelId="{BAC1907C-3C89-4A27-8B2A-E5B5A525D413}" srcId="{CF582E25-9100-448C-BAE9-F80BF57A9AE8}" destId="{20929F08-CD69-4045-B00E-A25E7D2C5364}" srcOrd="0" destOrd="0" parTransId="{F4FEAC62-2502-4A9D-90DC-2696D9BB11A1}" sibTransId="{4CE32149-3756-4ED8-950F-C1B4FF1DC9D1}"/>
    <dgm:cxn modelId="{196E7EC2-3801-4B44-B6C9-E1E5B64E54C4}" srcId="{20929F08-CD69-4045-B00E-A25E7D2C5364}" destId="{50D71E0A-9018-478E-A3BF-C2EC11BA42EA}" srcOrd="2" destOrd="0" parTransId="{A980FC25-43FF-4DBB-B92B-DD22DB572C69}" sibTransId="{5C96C3A6-760F-4E5D-B583-0505475B163A}"/>
    <dgm:cxn modelId="{98468B3E-C81C-4CA8-A061-7901D45C68A9}" type="presOf" srcId="{20929F08-CD69-4045-B00E-A25E7D2C5364}" destId="{9057F94E-7F5A-448D-8887-D43E4451DEA4}" srcOrd="1" destOrd="0" presId="urn:microsoft.com/office/officeart/2005/8/layout/orgChart1"/>
    <dgm:cxn modelId="{5DBDCDDB-8B16-4D43-A02E-40DDB12D5100}" type="presOf" srcId="{A7BB525C-970C-4B86-8639-8C43FACF8C9D}" destId="{15D51E6C-220C-4A65-957C-682FCFACB1F1}" srcOrd="0" destOrd="0" presId="urn:microsoft.com/office/officeart/2005/8/layout/orgChart1"/>
    <dgm:cxn modelId="{26D8DE2D-7A96-4C94-B631-411F11B67CF8}" type="presOf" srcId="{B86F661E-2CA4-41CD-A46B-3D7841C58FDE}" destId="{D5BF8D60-A4E5-445C-9A65-6A8E0C8DC177}" srcOrd="0" destOrd="0" presId="urn:microsoft.com/office/officeart/2005/8/layout/orgChart1"/>
    <dgm:cxn modelId="{00113759-27E3-4AF7-B11B-5F4DBBB9E839}" type="presOf" srcId="{6A7741D5-F555-4D1F-91D8-578665D89A6B}" destId="{F7D36D44-BCFF-412B-9842-211CD732CAC5}" srcOrd="0" destOrd="0" presId="urn:microsoft.com/office/officeart/2005/8/layout/orgChart1"/>
    <dgm:cxn modelId="{EBF5AC3B-F7FA-49FF-AF04-EE8820120085}" type="presOf" srcId="{50D71E0A-9018-478E-A3BF-C2EC11BA42EA}" destId="{8B5964FB-4F58-4DC5-BB95-C5CDB34B345B}" srcOrd="0" destOrd="0" presId="urn:microsoft.com/office/officeart/2005/8/layout/orgChart1"/>
    <dgm:cxn modelId="{0BD217BA-7530-46E7-B835-F264DAA349C8}" type="presOf" srcId="{04708868-16F6-45DD-BD0B-D38B069C4F6E}" destId="{2745BC9E-D77A-4C08-9337-565FD26BF5BA}" srcOrd="0" destOrd="0" presId="urn:microsoft.com/office/officeart/2005/8/layout/orgChart1"/>
    <dgm:cxn modelId="{16B20CBE-BB2E-4259-9792-140DF64A6B1B}" type="presOf" srcId="{DDA12133-0A63-4BAB-8316-AAF6E6DD7BBE}" destId="{C5A7F0F7-540C-4A6D-862C-E540C2C1F665}" srcOrd="0" destOrd="0" presId="urn:microsoft.com/office/officeart/2005/8/layout/orgChart1"/>
    <dgm:cxn modelId="{85ABA8C9-D272-4919-9E68-7797B38C9D30}" srcId="{CF582E25-9100-448C-BAE9-F80BF57A9AE8}" destId="{A7BB525C-970C-4B86-8639-8C43FACF8C9D}" srcOrd="1" destOrd="0" parTransId="{7176F497-B5D9-44DD-813E-821EADB71F5F}" sibTransId="{FE55F02E-3071-4B6B-AFEE-050B87A3CC17}"/>
    <dgm:cxn modelId="{F664B64A-A2D3-4DDD-91FE-7F8E93BDFDAB}" type="presOf" srcId="{20929F08-CD69-4045-B00E-A25E7D2C5364}" destId="{9910515D-2318-4450-9FE2-9B39D746A6A7}" srcOrd="0" destOrd="0" presId="urn:microsoft.com/office/officeart/2005/8/layout/orgChart1"/>
    <dgm:cxn modelId="{DAB5ED11-E735-43ED-BFC6-61A79CEED976}" type="presOf" srcId="{6A7741D5-F555-4D1F-91D8-578665D89A6B}" destId="{8E445D70-0C4A-4488-9CC7-4BBA41156B61}" srcOrd="1" destOrd="0" presId="urn:microsoft.com/office/officeart/2005/8/layout/orgChart1"/>
    <dgm:cxn modelId="{534B23A6-CD56-4671-9F96-D0C54B9657DE}" type="presOf" srcId="{A7BB525C-970C-4B86-8639-8C43FACF8C9D}" destId="{5AAD7DFE-2FE0-4D7A-9C1A-2289D1327E0C}" srcOrd="1" destOrd="0" presId="urn:microsoft.com/office/officeart/2005/8/layout/orgChart1"/>
    <dgm:cxn modelId="{83B23B5A-A6DA-45D7-A587-F6EE3752F8DA}" type="presOf" srcId="{0CAC7E09-3D13-4E7C-9A7D-6263E6771C1B}" destId="{F11DBD38-ED19-4DF3-B093-607139930409}" srcOrd="0" destOrd="0" presId="urn:microsoft.com/office/officeart/2005/8/layout/orgChart1"/>
    <dgm:cxn modelId="{DE927748-4834-4196-93E6-E04243E23F3B}" srcId="{20929F08-CD69-4045-B00E-A25E7D2C5364}" destId="{6A7741D5-F555-4D1F-91D8-578665D89A6B}" srcOrd="0" destOrd="0" parTransId="{B86F661E-2CA4-41CD-A46B-3D7841C58FDE}" sibTransId="{0147C450-41CF-44C0-A3CE-32C85FD297BD}"/>
    <dgm:cxn modelId="{BF26E4D0-74A4-436D-984A-9E79E7F9E9C8}" type="presOf" srcId="{04708868-16F6-45DD-BD0B-D38B069C4F6E}" destId="{BCB0303E-9DA6-4F57-878D-5DD6F7E29F21}" srcOrd="1" destOrd="0" presId="urn:microsoft.com/office/officeart/2005/8/layout/orgChart1"/>
    <dgm:cxn modelId="{6064D61F-2F32-4AC6-9D61-DA1CFE9CA23F}" type="presOf" srcId="{25581EB9-C06D-47B0-8116-881C03B76CC8}" destId="{6DDDB7A4-8E36-4B20-9F68-18BDB88EA93E}" srcOrd="0" destOrd="0" presId="urn:microsoft.com/office/officeart/2005/8/layout/orgChart1"/>
    <dgm:cxn modelId="{B61BE249-B3CA-41AC-932F-C6ECB95133B1}" type="presOf" srcId="{0CAC7E09-3D13-4E7C-9A7D-6263E6771C1B}" destId="{5306CAB0-641D-4B16-8201-811AFB923DA5}" srcOrd="1" destOrd="0" presId="urn:microsoft.com/office/officeart/2005/8/layout/orgChart1"/>
    <dgm:cxn modelId="{9C560840-65DA-47EE-B333-3A1577B63B1F}" srcId="{20929F08-CD69-4045-B00E-A25E7D2C5364}" destId="{04708868-16F6-45DD-BD0B-D38B069C4F6E}" srcOrd="3" destOrd="0" parTransId="{25581EB9-C06D-47B0-8116-881C03B76CC8}" sibTransId="{05A9314B-377D-447E-BEDB-C0A42A06FF92}"/>
    <dgm:cxn modelId="{DEE3A281-A10E-4C03-985C-415A2182872F}" type="presOf" srcId="{50D71E0A-9018-478E-A3BF-C2EC11BA42EA}" destId="{AEA9BC84-5BA8-4D1A-899F-998F2B12211A}" srcOrd="1" destOrd="0" presId="urn:microsoft.com/office/officeart/2005/8/layout/orgChart1"/>
    <dgm:cxn modelId="{53B5877B-ECA5-4A5A-B912-4F4A9371B711}" type="presOf" srcId="{CF582E25-9100-448C-BAE9-F80BF57A9AE8}" destId="{C8CC499F-7B3D-4653-90F9-E75E708ABC68}" srcOrd="0" destOrd="0" presId="urn:microsoft.com/office/officeart/2005/8/layout/orgChart1"/>
    <dgm:cxn modelId="{2D9B356D-C306-4A64-A472-3BAA95929784}" type="presOf" srcId="{A980FC25-43FF-4DBB-B92B-DD22DB572C69}" destId="{19215D56-6390-43F8-A058-5897339F51B5}" srcOrd="0" destOrd="0" presId="urn:microsoft.com/office/officeart/2005/8/layout/orgChart1"/>
    <dgm:cxn modelId="{7820D125-E84F-4268-BFC5-B56891E6C699}" type="presParOf" srcId="{C8CC499F-7B3D-4653-90F9-E75E708ABC68}" destId="{2822AEB4-50A2-49C6-847F-8E97B70F4D5A}" srcOrd="0" destOrd="0" presId="urn:microsoft.com/office/officeart/2005/8/layout/orgChart1"/>
    <dgm:cxn modelId="{0D82EEA8-5E0A-456C-93ED-CF8798B293BF}" type="presParOf" srcId="{2822AEB4-50A2-49C6-847F-8E97B70F4D5A}" destId="{F36E5D29-85E1-4C6C-B5CB-9054AB886F3D}" srcOrd="0" destOrd="0" presId="urn:microsoft.com/office/officeart/2005/8/layout/orgChart1"/>
    <dgm:cxn modelId="{CDB59CA0-D91F-4453-8E62-E6879B612524}" type="presParOf" srcId="{F36E5D29-85E1-4C6C-B5CB-9054AB886F3D}" destId="{9910515D-2318-4450-9FE2-9B39D746A6A7}" srcOrd="0" destOrd="0" presId="urn:microsoft.com/office/officeart/2005/8/layout/orgChart1"/>
    <dgm:cxn modelId="{560EC430-D7ED-4206-8AAE-D691010F38BB}" type="presParOf" srcId="{F36E5D29-85E1-4C6C-B5CB-9054AB886F3D}" destId="{9057F94E-7F5A-448D-8887-D43E4451DEA4}" srcOrd="1" destOrd="0" presId="urn:microsoft.com/office/officeart/2005/8/layout/orgChart1"/>
    <dgm:cxn modelId="{508A9C31-406A-4866-BA88-63151E06380F}" type="presParOf" srcId="{2822AEB4-50A2-49C6-847F-8E97B70F4D5A}" destId="{EB86E264-D0A4-436F-9935-F933BAE8F3FA}" srcOrd="1" destOrd="0" presId="urn:microsoft.com/office/officeart/2005/8/layout/orgChart1"/>
    <dgm:cxn modelId="{687092FC-9C0C-4DC1-B18D-718CB7FBB9EF}" type="presParOf" srcId="{EB86E264-D0A4-436F-9935-F933BAE8F3FA}" destId="{D5BF8D60-A4E5-445C-9A65-6A8E0C8DC177}" srcOrd="0" destOrd="0" presId="urn:microsoft.com/office/officeart/2005/8/layout/orgChart1"/>
    <dgm:cxn modelId="{C232E8C9-5233-4D3A-A4D8-FD249C174D3C}" type="presParOf" srcId="{EB86E264-D0A4-436F-9935-F933BAE8F3FA}" destId="{F40FE625-3D1E-4930-8858-CAC9C41DD515}" srcOrd="1" destOrd="0" presId="urn:microsoft.com/office/officeart/2005/8/layout/orgChart1"/>
    <dgm:cxn modelId="{FA366E28-D37C-4EAB-BB47-BE839D5163B9}" type="presParOf" srcId="{F40FE625-3D1E-4930-8858-CAC9C41DD515}" destId="{5CA33085-721C-43C7-A1FF-44BD5D00E9C0}" srcOrd="0" destOrd="0" presId="urn:microsoft.com/office/officeart/2005/8/layout/orgChart1"/>
    <dgm:cxn modelId="{83D380AF-E6AD-43D5-B22A-14AE4FAFB05B}" type="presParOf" srcId="{5CA33085-721C-43C7-A1FF-44BD5D00E9C0}" destId="{F7D36D44-BCFF-412B-9842-211CD732CAC5}" srcOrd="0" destOrd="0" presId="urn:microsoft.com/office/officeart/2005/8/layout/orgChart1"/>
    <dgm:cxn modelId="{09A2395B-F7FA-40F2-9BCD-EB1A517C8918}" type="presParOf" srcId="{5CA33085-721C-43C7-A1FF-44BD5D00E9C0}" destId="{8E445D70-0C4A-4488-9CC7-4BBA41156B61}" srcOrd="1" destOrd="0" presId="urn:microsoft.com/office/officeart/2005/8/layout/orgChart1"/>
    <dgm:cxn modelId="{3DF2F8BF-C583-4504-80A3-145BD161147C}" type="presParOf" srcId="{F40FE625-3D1E-4930-8858-CAC9C41DD515}" destId="{04C67C76-E0D5-4BA4-83E1-2CF49ED0CF95}" srcOrd="1" destOrd="0" presId="urn:microsoft.com/office/officeart/2005/8/layout/orgChart1"/>
    <dgm:cxn modelId="{D1FED84C-31BA-4902-BD09-C17FA1C103FD}" type="presParOf" srcId="{F40FE625-3D1E-4930-8858-CAC9C41DD515}" destId="{085F55AA-6DE9-4B7D-9E3A-FD76B23EF8F2}" srcOrd="2" destOrd="0" presId="urn:microsoft.com/office/officeart/2005/8/layout/orgChart1"/>
    <dgm:cxn modelId="{63B583D2-8EB8-4736-AF19-2C91685F8556}" type="presParOf" srcId="{EB86E264-D0A4-436F-9935-F933BAE8F3FA}" destId="{C5A7F0F7-540C-4A6D-862C-E540C2C1F665}" srcOrd="2" destOrd="0" presId="urn:microsoft.com/office/officeart/2005/8/layout/orgChart1"/>
    <dgm:cxn modelId="{E745FCB2-4EDF-42C5-96BD-C7940E80A110}" type="presParOf" srcId="{EB86E264-D0A4-436F-9935-F933BAE8F3FA}" destId="{D75473BE-7E08-4C9A-BFB7-A747271E873A}" srcOrd="3" destOrd="0" presId="urn:microsoft.com/office/officeart/2005/8/layout/orgChart1"/>
    <dgm:cxn modelId="{DF65BC04-C153-419C-95D6-98D194DD5401}" type="presParOf" srcId="{D75473BE-7E08-4C9A-BFB7-A747271E873A}" destId="{DB74E748-4D59-475D-A8C0-34912132C50D}" srcOrd="0" destOrd="0" presId="urn:microsoft.com/office/officeart/2005/8/layout/orgChart1"/>
    <dgm:cxn modelId="{3D6429AA-F6EB-4FB8-BEFF-031ED745ECEF}" type="presParOf" srcId="{DB74E748-4D59-475D-A8C0-34912132C50D}" destId="{F11DBD38-ED19-4DF3-B093-607139930409}" srcOrd="0" destOrd="0" presId="urn:microsoft.com/office/officeart/2005/8/layout/orgChart1"/>
    <dgm:cxn modelId="{FA15F2F8-42B4-4745-9981-AFD97A8D951C}" type="presParOf" srcId="{DB74E748-4D59-475D-A8C0-34912132C50D}" destId="{5306CAB0-641D-4B16-8201-811AFB923DA5}" srcOrd="1" destOrd="0" presId="urn:microsoft.com/office/officeart/2005/8/layout/orgChart1"/>
    <dgm:cxn modelId="{54DD9640-F7F8-4557-B95E-8BBD20BA826D}" type="presParOf" srcId="{D75473BE-7E08-4C9A-BFB7-A747271E873A}" destId="{4B0C1118-8810-4067-B597-985D22C504F7}" srcOrd="1" destOrd="0" presId="urn:microsoft.com/office/officeart/2005/8/layout/orgChart1"/>
    <dgm:cxn modelId="{365291B2-7194-4917-9DD4-81277597B315}" type="presParOf" srcId="{D75473BE-7E08-4C9A-BFB7-A747271E873A}" destId="{889D9BD8-858A-46BB-8279-EAD0BE08AE6B}" srcOrd="2" destOrd="0" presId="urn:microsoft.com/office/officeart/2005/8/layout/orgChart1"/>
    <dgm:cxn modelId="{3185F51F-4D4D-4B34-875B-B41A9B224A8D}" type="presParOf" srcId="{EB86E264-D0A4-436F-9935-F933BAE8F3FA}" destId="{19215D56-6390-43F8-A058-5897339F51B5}" srcOrd="4" destOrd="0" presId="urn:microsoft.com/office/officeart/2005/8/layout/orgChart1"/>
    <dgm:cxn modelId="{1DF59AC9-D84F-4396-924C-D4E50FB970D0}" type="presParOf" srcId="{EB86E264-D0A4-436F-9935-F933BAE8F3FA}" destId="{1D7260D4-8A81-4672-AE22-FAB8EA7FDC49}" srcOrd="5" destOrd="0" presId="urn:microsoft.com/office/officeart/2005/8/layout/orgChart1"/>
    <dgm:cxn modelId="{69B18337-B0B5-4B7F-900B-CF0C3DA31707}" type="presParOf" srcId="{1D7260D4-8A81-4672-AE22-FAB8EA7FDC49}" destId="{DD5639E3-9DCD-442B-9B0E-D626B769A471}" srcOrd="0" destOrd="0" presId="urn:microsoft.com/office/officeart/2005/8/layout/orgChart1"/>
    <dgm:cxn modelId="{EA20F912-BDE9-404B-9351-A77245F236E6}" type="presParOf" srcId="{DD5639E3-9DCD-442B-9B0E-D626B769A471}" destId="{8B5964FB-4F58-4DC5-BB95-C5CDB34B345B}" srcOrd="0" destOrd="0" presId="urn:microsoft.com/office/officeart/2005/8/layout/orgChart1"/>
    <dgm:cxn modelId="{DE3445B6-500E-4EA8-A305-7160FCBCFE4C}" type="presParOf" srcId="{DD5639E3-9DCD-442B-9B0E-D626B769A471}" destId="{AEA9BC84-5BA8-4D1A-899F-998F2B12211A}" srcOrd="1" destOrd="0" presId="urn:microsoft.com/office/officeart/2005/8/layout/orgChart1"/>
    <dgm:cxn modelId="{3353C1AD-9D66-4687-B011-1B4CABA53CDF}" type="presParOf" srcId="{1D7260D4-8A81-4672-AE22-FAB8EA7FDC49}" destId="{605B30B1-8678-49A2-8643-18416037013A}" srcOrd="1" destOrd="0" presId="urn:microsoft.com/office/officeart/2005/8/layout/orgChart1"/>
    <dgm:cxn modelId="{CA760BA2-BD3A-4B59-AC1D-F8A78C68BB4E}" type="presParOf" srcId="{1D7260D4-8A81-4672-AE22-FAB8EA7FDC49}" destId="{B536A930-90A9-49E3-8B50-6084D50D6B68}" srcOrd="2" destOrd="0" presId="urn:microsoft.com/office/officeart/2005/8/layout/orgChart1"/>
    <dgm:cxn modelId="{87E9D7A4-3992-46AE-AD00-FB6A678F8B1B}" type="presParOf" srcId="{2822AEB4-50A2-49C6-847F-8E97B70F4D5A}" destId="{F9F3FE3B-4037-4D21-A9C2-063E7C3F6768}" srcOrd="2" destOrd="0" presId="urn:microsoft.com/office/officeart/2005/8/layout/orgChart1"/>
    <dgm:cxn modelId="{573C8A28-CFC2-4B78-86EB-D91E543E2D8D}" type="presParOf" srcId="{F9F3FE3B-4037-4D21-A9C2-063E7C3F6768}" destId="{6DDDB7A4-8E36-4B20-9F68-18BDB88EA93E}" srcOrd="0" destOrd="0" presId="urn:microsoft.com/office/officeart/2005/8/layout/orgChart1"/>
    <dgm:cxn modelId="{8894983D-E003-4F1D-B333-A68AB35071CD}" type="presParOf" srcId="{F9F3FE3B-4037-4D21-A9C2-063E7C3F6768}" destId="{F2121FE9-D16D-4117-8CEC-0334A86ED96C}" srcOrd="1" destOrd="0" presId="urn:microsoft.com/office/officeart/2005/8/layout/orgChart1"/>
    <dgm:cxn modelId="{92618A0E-95A2-41FB-9BFE-5D49F6086661}" type="presParOf" srcId="{F2121FE9-D16D-4117-8CEC-0334A86ED96C}" destId="{40972B2D-7A37-4080-939F-67FE57AB2E11}" srcOrd="0" destOrd="0" presId="urn:microsoft.com/office/officeart/2005/8/layout/orgChart1"/>
    <dgm:cxn modelId="{9F1C5E62-2259-445A-9675-1EF30EB6E8A8}" type="presParOf" srcId="{40972B2D-7A37-4080-939F-67FE57AB2E11}" destId="{2745BC9E-D77A-4C08-9337-565FD26BF5BA}" srcOrd="0" destOrd="0" presId="urn:microsoft.com/office/officeart/2005/8/layout/orgChart1"/>
    <dgm:cxn modelId="{DF31D023-6819-4111-865D-7F19A32A5240}" type="presParOf" srcId="{40972B2D-7A37-4080-939F-67FE57AB2E11}" destId="{BCB0303E-9DA6-4F57-878D-5DD6F7E29F21}" srcOrd="1" destOrd="0" presId="urn:microsoft.com/office/officeart/2005/8/layout/orgChart1"/>
    <dgm:cxn modelId="{2873C05A-93D1-4001-B332-7AF3E19363E5}" type="presParOf" srcId="{F2121FE9-D16D-4117-8CEC-0334A86ED96C}" destId="{13AB4A32-B457-4B85-8328-889CF07208DF}" srcOrd="1" destOrd="0" presId="urn:microsoft.com/office/officeart/2005/8/layout/orgChart1"/>
    <dgm:cxn modelId="{0FDA4C0B-E959-4E49-BA97-5798C10A8215}" type="presParOf" srcId="{F2121FE9-D16D-4117-8CEC-0334A86ED96C}" destId="{0DAB4666-CA14-4985-99C8-FB398C7D1085}" srcOrd="2" destOrd="0" presId="urn:microsoft.com/office/officeart/2005/8/layout/orgChart1"/>
    <dgm:cxn modelId="{E6EAFC38-CC99-486D-BD43-E4170841FCE9}" type="presParOf" srcId="{C8CC499F-7B3D-4653-90F9-E75E708ABC68}" destId="{742AC6FF-6BAB-4421-86A5-D620DA0DCF02}" srcOrd="1" destOrd="0" presId="urn:microsoft.com/office/officeart/2005/8/layout/orgChart1"/>
    <dgm:cxn modelId="{CFF53F9F-5D84-4CA3-A3A8-05B724FDD8F2}" type="presParOf" srcId="{742AC6FF-6BAB-4421-86A5-D620DA0DCF02}" destId="{E1E7634A-DD94-4445-9BEF-8100B956C228}" srcOrd="0" destOrd="0" presId="urn:microsoft.com/office/officeart/2005/8/layout/orgChart1"/>
    <dgm:cxn modelId="{6147F5A1-F769-460F-896C-8880E10D6C33}" type="presParOf" srcId="{E1E7634A-DD94-4445-9BEF-8100B956C228}" destId="{15D51E6C-220C-4A65-957C-682FCFACB1F1}" srcOrd="0" destOrd="0" presId="urn:microsoft.com/office/officeart/2005/8/layout/orgChart1"/>
    <dgm:cxn modelId="{E013DDF0-3830-4B5C-B14E-6F0AE0183E56}" type="presParOf" srcId="{E1E7634A-DD94-4445-9BEF-8100B956C228}" destId="{5AAD7DFE-2FE0-4D7A-9C1A-2289D1327E0C}" srcOrd="1" destOrd="0" presId="urn:microsoft.com/office/officeart/2005/8/layout/orgChart1"/>
    <dgm:cxn modelId="{F4403F87-9297-43E1-A579-1F2B0F541954}" type="presParOf" srcId="{742AC6FF-6BAB-4421-86A5-D620DA0DCF02}" destId="{DACCAC81-0E06-48EB-95BC-D082403FD496}" srcOrd="1" destOrd="0" presId="urn:microsoft.com/office/officeart/2005/8/layout/orgChart1"/>
    <dgm:cxn modelId="{186B8E29-8C0E-45D0-813D-BA981F52DD59}" type="presParOf" srcId="{742AC6FF-6BAB-4421-86A5-D620DA0DCF02}" destId="{1E57ED1B-5B8D-4897-830A-4D22E2E29F4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18B942-DC11-435E-86CE-CFA719D5605E}">
      <dsp:nvSpPr>
        <dsp:cNvPr id="0" name=""/>
        <dsp:cNvSpPr/>
      </dsp:nvSpPr>
      <dsp:spPr>
        <a:xfrm>
          <a:off x="3106724" y="1738554"/>
          <a:ext cx="1609284" cy="582934"/>
        </a:xfrm>
        <a:custGeom>
          <a:avLst/>
          <a:gdLst/>
          <a:ahLst/>
          <a:cxnLst/>
          <a:rect l="0" t="0" r="0" b="0"/>
          <a:pathLst>
            <a:path>
              <a:moveTo>
                <a:pt x="0" y="0"/>
              </a:moveTo>
              <a:lnTo>
                <a:pt x="0" y="293445"/>
              </a:lnTo>
              <a:lnTo>
                <a:pt x="1609284" y="293445"/>
              </a:lnTo>
              <a:lnTo>
                <a:pt x="1609284" y="5829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9F254B-F454-40FF-BD19-2A7C29DF53F5}">
      <dsp:nvSpPr>
        <dsp:cNvPr id="0" name=""/>
        <dsp:cNvSpPr/>
      </dsp:nvSpPr>
      <dsp:spPr>
        <a:xfrm>
          <a:off x="1379990" y="1738554"/>
          <a:ext cx="1726734" cy="582934"/>
        </a:xfrm>
        <a:custGeom>
          <a:avLst/>
          <a:gdLst/>
          <a:ahLst/>
          <a:cxnLst/>
          <a:rect l="0" t="0" r="0" b="0"/>
          <a:pathLst>
            <a:path>
              <a:moveTo>
                <a:pt x="1726734" y="0"/>
              </a:moveTo>
              <a:lnTo>
                <a:pt x="1726734" y="293445"/>
              </a:lnTo>
              <a:lnTo>
                <a:pt x="0" y="293445"/>
              </a:lnTo>
              <a:lnTo>
                <a:pt x="0" y="5829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31A123-0849-44CE-B9BD-48173AF42A90}">
      <dsp:nvSpPr>
        <dsp:cNvPr id="0" name=""/>
        <dsp:cNvSpPr/>
      </dsp:nvSpPr>
      <dsp:spPr>
        <a:xfrm>
          <a:off x="1728204" y="360033"/>
          <a:ext cx="2757041" cy="1378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_tradnl" sz="2000" b="1" kern="1200" dirty="0" smtClean="0"/>
            <a:t>Restos </a:t>
          </a:r>
          <a:r>
            <a:rPr lang="es-ES_tradnl" sz="2000" b="1" kern="1200" dirty="0" err="1" smtClean="0"/>
            <a:t>esqueletales</a:t>
          </a:r>
          <a:endParaRPr lang="es-ES" sz="2000" b="1" kern="1200" dirty="0"/>
        </a:p>
      </dsp:txBody>
      <dsp:txXfrm>
        <a:off x="1728204" y="360033"/>
        <a:ext cx="2757041" cy="1378520"/>
      </dsp:txXfrm>
    </dsp:sp>
    <dsp:sp modelId="{2AE0D902-A638-46F4-AC7E-7338584C5688}">
      <dsp:nvSpPr>
        <dsp:cNvPr id="0" name=""/>
        <dsp:cNvSpPr/>
      </dsp:nvSpPr>
      <dsp:spPr>
        <a:xfrm>
          <a:off x="1469" y="2321489"/>
          <a:ext cx="2757041" cy="1378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rPr>
            <a:t>antropología  como antropología física y con ello a los restos </a:t>
          </a:r>
          <a:r>
            <a:rPr lang="es-ES" sz="1400" b="1" kern="1200" dirty="0" err="1" smtClean="0">
              <a:solidFill>
                <a:schemeClr val="bg1"/>
              </a:solidFill>
            </a:rPr>
            <a:t>esqueletales</a:t>
          </a:r>
          <a:r>
            <a:rPr lang="es-ES" sz="1400" b="1" kern="1200" dirty="0" smtClean="0">
              <a:solidFill>
                <a:schemeClr val="bg1"/>
              </a:solidFill>
            </a:rPr>
            <a:t> humanos que eran su principal fuente de estudio</a:t>
          </a:r>
          <a:endParaRPr lang="es-ES" sz="1400" b="1" kern="1200" dirty="0"/>
        </a:p>
      </dsp:txBody>
      <dsp:txXfrm>
        <a:off x="1469" y="2321489"/>
        <a:ext cx="2757041" cy="1378520"/>
      </dsp:txXfrm>
    </dsp:sp>
    <dsp:sp modelId="{B0BA7B49-49A4-4F28-BAA5-BB4B180A630E}">
      <dsp:nvSpPr>
        <dsp:cNvPr id="0" name=""/>
        <dsp:cNvSpPr/>
      </dsp:nvSpPr>
      <dsp:spPr>
        <a:xfrm>
          <a:off x="3337489" y="2321489"/>
          <a:ext cx="2757041" cy="1378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bg1"/>
              </a:solidFill>
            </a:rPr>
            <a:t>al hallarse en contextos arqueológicos eran conceptualizados como arqueológicos y no se constituyeron como un conjunto separado y diferenciado de las colecciones arqueológicas</a:t>
          </a:r>
          <a:endParaRPr lang="es-ES" sz="1400" b="1" kern="1200" dirty="0"/>
        </a:p>
      </dsp:txBody>
      <dsp:txXfrm>
        <a:off x="3337489" y="2321489"/>
        <a:ext cx="2757041" cy="13785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DDB7A4-8E36-4B20-9F68-18BDB88EA93E}">
      <dsp:nvSpPr>
        <dsp:cNvPr id="0" name=""/>
        <dsp:cNvSpPr/>
      </dsp:nvSpPr>
      <dsp:spPr>
        <a:xfrm>
          <a:off x="2153331" y="1042139"/>
          <a:ext cx="140851" cy="617065"/>
        </a:xfrm>
        <a:custGeom>
          <a:avLst/>
          <a:gdLst/>
          <a:ahLst/>
          <a:cxnLst/>
          <a:rect l="0" t="0" r="0" b="0"/>
          <a:pathLst>
            <a:path>
              <a:moveTo>
                <a:pt x="140851" y="0"/>
              </a:moveTo>
              <a:lnTo>
                <a:pt x="140851" y="617065"/>
              </a:lnTo>
              <a:lnTo>
                <a:pt x="0" y="6170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215D56-6390-43F8-A058-5897339F51B5}">
      <dsp:nvSpPr>
        <dsp:cNvPr id="0" name=""/>
        <dsp:cNvSpPr/>
      </dsp:nvSpPr>
      <dsp:spPr>
        <a:xfrm>
          <a:off x="2294183" y="1042139"/>
          <a:ext cx="1623151" cy="1234131"/>
        </a:xfrm>
        <a:custGeom>
          <a:avLst/>
          <a:gdLst/>
          <a:ahLst/>
          <a:cxnLst/>
          <a:rect l="0" t="0" r="0" b="0"/>
          <a:pathLst>
            <a:path>
              <a:moveTo>
                <a:pt x="0" y="0"/>
              </a:moveTo>
              <a:lnTo>
                <a:pt x="0" y="1093279"/>
              </a:lnTo>
              <a:lnTo>
                <a:pt x="1623151" y="1093279"/>
              </a:lnTo>
              <a:lnTo>
                <a:pt x="1623151" y="12341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A7F0F7-540C-4A6D-862C-E540C2C1F665}">
      <dsp:nvSpPr>
        <dsp:cNvPr id="0" name=""/>
        <dsp:cNvSpPr/>
      </dsp:nvSpPr>
      <dsp:spPr>
        <a:xfrm>
          <a:off x="2236349" y="1042139"/>
          <a:ext cx="91440" cy="1202359"/>
        </a:xfrm>
        <a:custGeom>
          <a:avLst/>
          <a:gdLst/>
          <a:ahLst/>
          <a:cxnLst/>
          <a:rect l="0" t="0" r="0" b="0"/>
          <a:pathLst>
            <a:path>
              <a:moveTo>
                <a:pt x="57833" y="0"/>
              </a:moveTo>
              <a:lnTo>
                <a:pt x="57833" y="1061507"/>
              </a:lnTo>
              <a:lnTo>
                <a:pt x="45720" y="1061507"/>
              </a:lnTo>
              <a:lnTo>
                <a:pt x="45720" y="12023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BF8D60-A4E5-445C-9A65-6A8E0C8DC177}">
      <dsp:nvSpPr>
        <dsp:cNvPr id="0" name=""/>
        <dsp:cNvSpPr/>
      </dsp:nvSpPr>
      <dsp:spPr>
        <a:xfrm>
          <a:off x="671031" y="1042139"/>
          <a:ext cx="1623151" cy="1234131"/>
        </a:xfrm>
        <a:custGeom>
          <a:avLst/>
          <a:gdLst/>
          <a:ahLst/>
          <a:cxnLst/>
          <a:rect l="0" t="0" r="0" b="0"/>
          <a:pathLst>
            <a:path>
              <a:moveTo>
                <a:pt x="1623151" y="0"/>
              </a:moveTo>
              <a:lnTo>
                <a:pt x="1623151" y="1093279"/>
              </a:lnTo>
              <a:lnTo>
                <a:pt x="0" y="1093279"/>
              </a:lnTo>
              <a:lnTo>
                <a:pt x="0" y="12341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10515D-2318-4450-9FE2-9B39D746A6A7}">
      <dsp:nvSpPr>
        <dsp:cNvPr id="0" name=""/>
        <dsp:cNvSpPr/>
      </dsp:nvSpPr>
      <dsp:spPr>
        <a:xfrm>
          <a:off x="1623459" y="371415"/>
          <a:ext cx="1341447" cy="67072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latin typeface="Arial Narrow" pitchFamily="34" charset="0"/>
              <a:cs typeface="Arial" pitchFamily="34" charset="0"/>
            </a:rPr>
            <a:t>Coordinador General</a:t>
          </a:r>
          <a:endParaRPr lang="es-AR" sz="2000" kern="1200" dirty="0">
            <a:latin typeface="Arial Narrow" pitchFamily="34" charset="0"/>
          </a:endParaRPr>
        </a:p>
      </dsp:txBody>
      <dsp:txXfrm>
        <a:off x="1623459" y="371415"/>
        <a:ext cx="1341447" cy="670723"/>
      </dsp:txXfrm>
    </dsp:sp>
    <dsp:sp modelId="{F7D36D44-BCFF-412B-9842-211CD732CAC5}">
      <dsp:nvSpPr>
        <dsp:cNvPr id="0" name=""/>
        <dsp:cNvSpPr/>
      </dsp:nvSpPr>
      <dsp:spPr>
        <a:xfrm>
          <a:off x="308" y="2276270"/>
          <a:ext cx="1341447" cy="67072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latin typeface="Arial Narrow" pitchFamily="34" charset="0"/>
            </a:rPr>
            <a:t>Becarios Área Archivo</a:t>
          </a:r>
          <a:endParaRPr lang="es-AR" sz="2000" kern="1200" dirty="0">
            <a:latin typeface="Arial Narrow" pitchFamily="34" charset="0"/>
          </a:endParaRPr>
        </a:p>
      </dsp:txBody>
      <dsp:txXfrm>
        <a:off x="308" y="2276270"/>
        <a:ext cx="1341447" cy="670723"/>
      </dsp:txXfrm>
    </dsp:sp>
    <dsp:sp modelId="{F11DBD38-ED19-4DF3-B093-607139930409}">
      <dsp:nvSpPr>
        <dsp:cNvPr id="0" name=""/>
        <dsp:cNvSpPr/>
      </dsp:nvSpPr>
      <dsp:spPr>
        <a:xfrm>
          <a:off x="1611346" y="2244498"/>
          <a:ext cx="1341447" cy="67072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latin typeface="Arial Narrow" pitchFamily="34" charset="0"/>
            </a:rPr>
            <a:t>Becarios Área Colecciones</a:t>
          </a:r>
          <a:endParaRPr lang="es-AR" sz="2000" kern="1200" dirty="0">
            <a:latin typeface="Arial Narrow" pitchFamily="34" charset="0"/>
          </a:endParaRPr>
        </a:p>
      </dsp:txBody>
      <dsp:txXfrm>
        <a:off x="1611346" y="2244498"/>
        <a:ext cx="1341447" cy="670723"/>
      </dsp:txXfrm>
    </dsp:sp>
    <dsp:sp modelId="{8B5964FB-4F58-4DC5-BB95-C5CDB34B345B}">
      <dsp:nvSpPr>
        <dsp:cNvPr id="0" name=""/>
        <dsp:cNvSpPr/>
      </dsp:nvSpPr>
      <dsp:spPr>
        <a:xfrm>
          <a:off x="3246610" y="2276270"/>
          <a:ext cx="1341447" cy="67072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latin typeface="Arial Narrow" pitchFamily="34" charset="0"/>
            </a:rPr>
            <a:t>Personal No docente</a:t>
          </a:r>
          <a:endParaRPr lang="es-AR" sz="2000" kern="1200" dirty="0">
            <a:latin typeface="Arial Narrow" pitchFamily="34" charset="0"/>
          </a:endParaRPr>
        </a:p>
      </dsp:txBody>
      <dsp:txXfrm>
        <a:off x="3246610" y="2276270"/>
        <a:ext cx="1341447" cy="670723"/>
      </dsp:txXfrm>
    </dsp:sp>
    <dsp:sp modelId="{2745BC9E-D77A-4C08-9337-565FD26BF5BA}">
      <dsp:nvSpPr>
        <dsp:cNvPr id="0" name=""/>
        <dsp:cNvSpPr/>
      </dsp:nvSpPr>
      <dsp:spPr>
        <a:xfrm>
          <a:off x="811883" y="1323843"/>
          <a:ext cx="1341447" cy="67072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latin typeface="Arial Narrow" pitchFamily="34" charset="0"/>
            </a:rPr>
            <a:t>Coordinador de Procesos</a:t>
          </a:r>
          <a:endParaRPr lang="es-AR" sz="2000" kern="1200" dirty="0">
            <a:latin typeface="Arial Narrow" pitchFamily="34" charset="0"/>
          </a:endParaRPr>
        </a:p>
      </dsp:txBody>
      <dsp:txXfrm>
        <a:off x="811883" y="1323843"/>
        <a:ext cx="1341447" cy="670723"/>
      </dsp:txXfrm>
    </dsp:sp>
    <dsp:sp modelId="{15D51E6C-220C-4A65-957C-682FCFACB1F1}">
      <dsp:nvSpPr>
        <dsp:cNvPr id="0" name=""/>
        <dsp:cNvSpPr/>
      </dsp:nvSpPr>
      <dsp:spPr>
        <a:xfrm>
          <a:off x="3246610" y="371415"/>
          <a:ext cx="1341447" cy="670723"/>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AR" sz="2000" kern="1200" dirty="0" smtClean="0">
              <a:latin typeface="Arial Narrow" pitchFamily="34" charset="0"/>
              <a:cs typeface="Arial" pitchFamily="34" charset="0"/>
            </a:rPr>
            <a:t>Responsable general</a:t>
          </a:r>
          <a:endParaRPr lang="es-AR" sz="2000" kern="1200" dirty="0">
            <a:latin typeface="Arial Narrow" pitchFamily="34" charset="0"/>
          </a:endParaRPr>
        </a:p>
      </dsp:txBody>
      <dsp:txXfrm>
        <a:off x="3246610" y="371415"/>
        <a:ext cx="1341447" cy="67072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AF08C3-6A06-45CA-A641-458B06576EFE}" type="datetimeFigureOut">
              <a:rPr lang="es-ES" smtClean="0"/>
              <a:pPr/>
              <a:t>21/06/2014</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316EBB-8171-49C7-AABF-E864D9F7B266}" type="slidenum">
              <a:rPr lang="es-ES" smtClean="0"/>
              <a:pPr/>
              <a:t>‹Nº›</a:t>
            </a:fld>
            <a:endParaRPr lang="es-ES"/>
          </a:p>
        </p:txBody>
      </p:sp>
    </p:spTree>
    <p:extLst>
      <p:ext uri="{BB962C8B-B14F-4D97-AF65-F5344CB8AC3E}">
        <p14:creationId xmlns:p14="http://schemas.microsoft.com/office/powerpoint/2010/main" val="3310031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dirty="0" smtClean="0">
                <a:solidFill>
                  <a:schemeClr val="bg1"/>
                </a:solidFill>
              </a:rPr>
              <a:t> El papel de los museos, de sus colecciones y de todas sus actividades en el cumplimiento de sus funciones es el de un agente cultural de primer orden, en una sociedad multicultural y cambiante. Ello nos obliga a repensar nuestras prácticas a la luz de nuevas concepciones teóricas y de la revisión de las viejas ideas que por décadas han gobernado tácitamente en nuestras instituciones museológicas. </a:t>
            </a:r>
            <a:endParaRPr lang="es-AR"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2</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TextEdit="1"/>
          </p:cNvSpPr>
          <p:nvPr>
            <p:ph type="sldImg"/>
          </p:nvPr>
        </p:nvSpPr>
        <p:spPr bwMode="auto">
          <a:noFill/>
          <a:ln>
            <a:solidFill>
              <a:srgbClr val="000000"/>
            </a:solidFill>
            <a:miter lim="800000"/>
            <a:headEnd/>
            <a:tailEnd/>
          </a:ln>
        </p:spPr>
      </p:sp>
      <p:sp>
        <p:nvSpPr>
          <p:cNvPr id="10243"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9156" name="Rectangle 4"/>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6806E023-DE5A-4DB1-A87A-70E39B27889D}" type="slidenum">
              <a:rPr smtClean="0"/>
              <a:pPr fontAlgn="base">
                <a:spcBef>
                  <a:spcPct val="0"/>
                </a:spcBef>
                <a:spcAft>
                  <a:spcPct val="0"/>
                </a:spcAft>
                <a:defRPr/>
              </a:pPr>
              <a:t>23</a:t>
            </a:fld>
            <a:endParaRP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spect="1" noTextEdit="1"/>
          </p:cNvSpPr>
          <p:nvPr>
            <p:ph type="sldImg"/>
          </p:nvPr>
        </p:nvSpPr>
        <p:spPr bwMode="auto">
          <a:noFill/>
          <a:ln>
            <a:solidFill>
              <a:srgbClr val="000000"/>
            </a:solidFill>
            <a:miter lim="800000"/>
            <a:headEnd/>
            <a:tailEnd/>
          </a:ln>
        </p:spPr>
      </p:sp>
      <p:sp>
        <p:nvSpPr>
          <p:cNvPr id="11267"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0180" name="Rectangle 4"/>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928780A8-EEB3-4E5C-A7A3-FC1A6A706C59}" type="slidenum">
              <a:rPr smtClean="0"/>
              <a:pPr fontAlgn="base">
                <a:spcBef>
                  <a:spcPct val="0"/>
                </a:spcBef>
                <a:spcAft>
                  <a:spcPct val="0"/>
                </a:spcAft>
                <a:defRPr/>
              </a:pPr>
              <a:t>24</a:t>
            </a:fld>
            <a:endParaRP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r>
              <a:rPr lang="es-AR" sz="1200" b="0" i="0" kern="1200" dirty="0" smtClean="0">
                <a:solidFill>
                  <a:schemeClr val="tx1"/>
                </a:solidFill>
                <a:latin typeface="+mn-lt"/>
                <a:ea typeface="+mn-ea"/>
                <a:cs typeface="+mn-cs"/>
              </a:rPr>
              <a:t>En un artículo aparecido el pasado viernes en La Voz del Interior, leo que mediante un estudio se ha identificado sangre aborigen en siete familias que habitan desde hace muchos años en barrio Alberdi. Se afirma que el descubrimiento acredita su ascendencia comechingona, lo que me lleva a preguntarme sobre la base de qué patrones genéticos se llega a esa conclusión. Admito que ello es posible pero, en tal caso, la radicación allí de quienes proporcionaron tal sangre se habría producido después de la creación de dicho pueblo, que en sus orígenes no fue habitado por comechingones. </a:t>
            </a:r>
            <a:r>
              <a:rPr lang="es-AR" dirty="0" smtClean="0"/>
              <a:t/>
            </a:r>
            <a:br>
              <a:rPr lang="es-AR" dirty="0" smtClean="0"/>
            </a:br>
            <a:r>
              <a:rPr lang="es-AR" dirty="0" smtClean="0"/>
              <a:t/>
            </a:r>
            <a:br>
              <a:rPr lang="es-AR" dirty="0" smtClean="0"/>
            </a:br>
            <a:r>
              <a:rPr lang="es-AR" sz="1200" b="0" i="0" kern="1200" dirty="0" smtClean="0">
                <a:solidFill>
                  <a:schemeClr val="tx1"/>
                </a:solidFill>
                <a:latin typeface="+mn-lt"/>
                <a:ea typeface="+mn-ea"/>
                <a:cs typeface="+mn-cs"/>
              </a:rPr>
              <a:t>Se dice también en el artículo que los comechingones habitaban allí desde antes de la llegada del gobernador Cabrera y, por boca de un sacerdote católico, se añade : “Está acreditado que fueron los comechingones que habitaban allí los que hicieron la acequia”. En ambos casos estimo que se trata de un error. </a:t>
            </a:r>
            <a:r>
              <a:rPr lang="es-AR" dirty="0" smtClean="0"/>
              <a:t/>
            </a:r>
            <a:br>
              <a:rPr lang="es-AR" dirty="0" smtClean="0"/>
            </a:br>
            <a:r>
              <a:rPr lang="es-AR" dirty="0" smtClean="0"/>
              <a:t/>
            </a:r>
            <a:br>
              <a:rPr lang="es-AR" dirty="0" smtClean="0"/>
            </a:br>
            <a:r>
              <a:rPr lang="es-AR" sz="1200" b="1" i="0" kern="1200" dirty="0" smtClean="0">
                <a:solidFill>
                  <a:schemeClr val="tx1"/>
                </a:solidFill>
                <a:latin typeface="+mn-lt"/>
                <a:ea typeface="+mn-ea"/>
                <a:cs typeface="+mn-cs"/>
              </a:rPr>
              <a:t>Sin constancia. </a:t>
            </a:r>
            <a:r>
              <a:rPr lang="es-AR" sz="1200" b="0" i="0" kern="1200" dirty="0" smtClean="0">
                <a:solidFill>
                  <a:schemeClr val="tx1"/>
                </a:solidFill>
                <a:latin typeface="+mn-lt"/>
                <a:ea typeface="+mn-ea"/>
                <a:cs typeface="+mn-cs"/>
              </a:rPr>
              <a:t>No hay ninguna constancia documental de que en lo que hoy es barrio Alberdi hubiera un pueblo de indios a la fecha de la fundación de Córdoba. El único pueblo aborigen del que hay referencias, dentro de los actuales límites de la ciudad, es el de </a:t>
            </a:r>
            <a:r>
              <a:rPr lang="es-AR" sz="1200" b="0" i="0" kern="1200" dirty="0" err="1" smtClean="0">
                <a:solidFill>
                  <a:schemeClr val="tx1"/>
                </a:solidFill>
                <a:latin typeface="+mn-lt"/>
                <a:ea typeface="+mn-ea"/>
                <a:cs typeface="+mn-cs"/>
              </a:rPr>
              <a:t>Quisquisacate</a:t>
            </a:r>
            <a:r>
              <a:rPr lang="es-AR" sz="1200" b="0" i="0" kern="1200" dirty="0" smtClean="0">
                <a:solidFill>
                  <a:schemeClr val="tx1"/>
                </a:solidFill>
                <a:latin typeface="+mn-lt"/>
                <a:ea typeface="+mn-ea"/>
                <a:cs typeface="+mn-cs"/>
              </a:rPr>
              <a:t>, situado en lo que hoy es el “casco chico”, el lugar elegido por Cabrera para fundar la ciudad. Así consta en el Acta de Fundación, labrada “en el asiento que en la lengua </a:t>
            </a:r>
            <a:r>
              <a:rPr lang="es-AR" sz="1200" b="0" i="0" kern="1200" dirty="0" err="1" smtClean="0">
                <a:solidFill>
                  <a:schemeClr val="tx1"/>
                </a:solidFill>
                <a:latin typeface="+mn-lt"/>
                <a:ea typeface="+mn-ea"/>
                <a:cs typeface="+mn-cs"/>
              </a:rPr>
              <a:t>destos</a:t>
            </a:r>
            <a:r>
              <a:rPr lang="es-AR" sz="1200" b="0" i="0" kern="1200" dirty="0" smtClean="0">
                <a:solidFill>
                  <a:schemeClr val="tx1"/>
                </a:solidFill>
                <a:latin typeface="+mn-lt"/>
                <a:ea typeface="+mn-ea"/>
                <a:cs typeface="+mn-cs"/>
              </a:rPr>
              <a:t> indios se llama </a:t>
            </a:r>
            <a:r>
              <a:rPr lang="es-AR" sz="1200" b="0" i="0" kern="1200" dirty="0" err="1" smtClean="0">
                <a:solidFill>
                  <a:schemeClr val="tx1"/>
                </a:solidFill>
                <a:latin typeface="+mn-lt"/>
                <a:ea typeface="+mn-ea"/>
                <a:cs typeface="+mn-cs"/>
              </a:rPr>
              <a:t>Quisquisacate</a:t>
            </a:r>
            <a:r>
              <a:rPr lang="es-AR" sz="1200" b="0" i="0" kern="1200" dirty="0" smtClean="0">
                <a:solidFill>
                  <a:schemeClr val="tx1"/>
                </a:solidFill>
                <a:latin typeface="+mn-lt"/>
                <a:ea typeface="+mn-ea"/>
                <a:cs typeface="+mn-cs"/>
              </a:rPr>
              <a:t>”. Es posible que los habitantes de dicho pueblo fuesen de etnia comechingona, pero no puede asegurarse. Contribuye a dudar de ello el hecho de que, según los filólogos que se han ocupado del tema, la voz </a:t>
            </a:r>
            <a:r>
              <a:rPr lang="es-AR" sz="1200" b="0" i="0" kern="1200" dirty="0" err="1" smtClean="0">
                <a:solidFill>
                  <a:schemeClr val="tx1"/>
                </a:solidFill>
                <a:latin typeface="+mn-lt"/>
                <a:ea typeface="+mn-ea"/>
                <a:cs typeface="+mn-cs"/>
              </a:rPr>
              <a:t>Quisquisacate</a:t>
            </a:r>
            <a:r>
              <a:rPr lang="es-AR" sz="1200" b="0" i="0" kern="1200" dirty="0" smtClean="0">
                <a:solidFill>
                  <a:schemeClr val="tx1"/>
                </a:solidFill>
                <a:latin typeface="+mn-lt"/>
                <a:ea typeface="+mn-ea"/>
                <a:cs typeface="+mn-cs"/>
              </a:rPr>
              <a:t> reconoce raíz sanavirona. </a:t>
            </a:r>
            <a:endParaRPr lang="es-AR"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34</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BEAA919-0789-4431-A1C3-D1C5D7A29AA6}" type="slidenum">
              <a:rPr lang="en-GB"/>
              <a:pPr/>
              <a:t>66</a:t>
            </a:fld>
            <a:endParaRPr lang="en-GB"/>
          </a:p>
        </p:txBody>
      </p:sp>
      <p:sp>
        <p:nvSpPr>
          <p:cNvPr id="239618" name="Rectangle 2"/>
          <p:cNvSpPr>
            <a:spLocks noGrp="1" noRot="1" noChangeAspect="1" noChangeArrowheads="1" noTextEdit="1"/>
          </p:cNvSpPr>
          <p:nvPr>
            <p:ph type="sldImg"/>
          </p:nvPr>
        </p:nvSpPr>
        <p:spPr/>
      </p:sp>
      <p:sp>
        <p:nvSpPr>
          <p:cNvPr id="239619" name="Rectangle 3"/>
          <p:cNvSpPr>
            <a:spLocks noGrp="1" noChangeArrowheads="1"/>
          </p:cNvSpPr>
          <p:nvPr>
            <p:ph type="body" idx="1"/>
          </p:nvPr>
        </p:nvSpPr>
        <p:spPr/>
        <p:txBody>
          <a:bodyPr/>
          <a:lstStyle/>
          <a:p>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solidFill>
                  <a:schemeClr val="bg1"/>
                </a:solidFill>
              </a:rPr>
              <a:t> La genealogía del Museo de Antropología y de sus colecciones han sido explicitadas a partir de plantearnos preguntas y dialogar con los documentos y los objetos, con sus historias, con lo que tenemos y lo que ya se perdió, apuntando a construir relatos concretos, </a:t>
            </a:r>
            <a:r>
              <a:rPr lang="es-ES" dirty="0" err="1" smtClean="0">
                <a:solidFill>
                  <a:schemeClr val="bg1"/>
                </a:solidFill>
              </a:rPr>
              <a:t>especficos</a:t>
            </a:r>
            <a:r>
              <a:rPr lang="es-ES" dirty="0" smtClean="0">
                <a:solidFill>
                  <a:schemeClr val="bg1"/>
                </a:solidFill>
              </a:rPr>
              <a:t>, particulares, en una primer instancia, que nos alejara de los grandes relatos elaborados para los museos de antropología del país o para la gestión de los patrimonios científicos en manos de las universidades. El enfoque crítico en museología nos convoca a tener una actitud revisionista de nuestras prácticas, reflexionar para entender los contextos políticos y científicos en los que las colecciones se han conformado. </a:t>
            </a:r>
          </a:p>
          <a:p>
            <a:r>
              <a:rPr lang="es-ES" dirty="0" smtClean="0">
                <a:solidFill>
                  <a:schemeClr val="bg1"/>
                </a:solidFill>
              </a:rPr>
              <a:t>Es en este punto en que los relatos </a:t>
            </a:r>
            <a:r>
              <a:rPr lang="es-ES" dirty="0" err="1" smtClean="0">
                <a:solidFill>
                  <a:schemeClr val="bg1"/>
                </a:solidFill>
              </a:rPr>
              <a:t>generalizantes</a:t>
            </a:r>
            <a:r>
              <a:rPr lang="es-ES" dirty="0" smtClean="0">
                <a:solidFill>
                  <a:schemeClr val="bg1"/>
                </a:solidFill>
              </a:rPr>
              <a:t> no son útiles y hace falta un proceso de análisis, de deconstrucción y fundamentalmente de desnaturalización de la manera en que se han ejecutado las actividades de adquisición, conservación e investigación de colecciones antropológicas. </a:t>
            </a:r>
          </a:p>
          <a:p>
            <a:r>
              <a:rPr lang="es-ES" dirty="0" smtClean="0">
                <a:solidFill>
                  <a:schemeClr val="bg1"/>
                </a:solidFill>
              </a:rPr>
              <a:t>Es esclarecedor pensar en ello cuando tratamos con restos humanos o con materiales sagrados para otras culturas, como los registramos, los almacenamos, los exponemos </a:t>
            </a:r>
          </a:p>
          <a:p>
            <a:endParaRPr lang="es-AR"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70</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72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AR" dirty="0" smtClean="0"/>
              <a:t>Objetivos que tuvo </a:t>
            </a:r>
            <a:r>
              <a:rPr lang="es-AR" dirty="0" err="1" smtClean="0"/>
              <a:t>Mirta</a:t>
            </a:r>
            <a:r>
              <a:rPr lang="es-AR" dirty="0" smtClean="0"/>
              <a:t> </a:t>
            </a:r>
            <a:r>
              <a:rPr lang="es-AR" dirty="0" err="1" smtClean="0"/>
              <a:t>Bonnin</a:t>
            </a:r>
            <a:r>
              <a:rPr lang="es-AR" dirty="0" smtClean="0"/>
              <a:t> al iniciar su gestión en 1997 en relación a las colecciones</a:t>
            </a:r>
            <a:endParaRPr lang="es-AR"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5</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70000" lnSpcReduction="20000"/>
          </a:bodyPr>
          <a:lstStyle/>
          <a:p>
            <a:r>
              <a:rPr lang="es-ES" sz="800" dirty="0" smtClean="0">
                <a:solidFill>
                  <a:schemeClr val="bg1"/>
                </a:solidFill>
              </a:rPr>
              <a:t>El Museo de Antropología en la actualidad pertenece a la Facultad de Filosofía y Humanidades de la Universidad Nacional de Córdoba, Argentina. </a:t>
            </a:r>
          </a:p>
          <a:p>
            <a:r>
              <a:rPr lang="es-ES" sz="800" dirty="0" smtClean="0">
                <a:solidFill>
                  <a:schemeClr val="bg1"/>
                </a:solidFill>
              </a:rPr>
              <a:t>En sus inicios tena dependencia directa del Rectorado de la Universidad ya que se fundó como parte de una política de la Universidad de crear institutos de investigación en las ramas de las humanidades y la filosofa entre los años 1930 y 1940. </a:t>
            </a:r>
          </a:p>
          <a:p>
            <a:r>
              <a:rPr lang="es-ES" sz="800" dirty="0" smtClean="0">
                <a:solidFill>
                  <a:schemeClr val="bg1"/>
                </a:solidFill>
              </a:rPr>
              <a:t>En particular, el Museo de Antropología fue incorporado a un instituto con un definido perfil de investigación en las ciencias antropológicas del momento: arqueología, lingüística y folklore. </a:t>
            </a:r>
          </a:p>
          <a:p>
            <a:endParaRPr lang="es-ES" sz="800" dirty="0" smtClean="0">
              <a:solidFill>
                <a:schemeClr val="bg1"/>
              </a:solidFill>
            </a:endParaRPr>
          </a:p>
          <a:p>
            <a:r>
              <a:rPr lang="es-ES" sz="800" dirty="0" smtClean="0">
                <a:solidFill>
                  <a:schemeClr val="bg1"/>
                </a:solidFill>
              </a:rPr>
              <a:t>Instituto de Arqueología, Lingüística y Folklore (IALF), conteniendo las secciones de investigación, la biblioteca y el museo. </a:t>
            </a:r>
          </a:p>
          <a:p>
            <a:r>
              <a:rPr lang="es-ES" sz="800" dirty="0" smtClean="0">
                <a:solidFill>
                  <a:schemeClr val="bg1"/>
                </a:solidFill>
              </a:rPr>
              <a:t>La búsqueda del ser argentino como reacción al masivo ingreso de inmigrantes europeos que estaban cambiando el perfil demográfico y cultural del país, objetivo de las élites intelectuales nacionalistas de la época, se tradujo en los objetivos del IALF: se conformaron colecciones de origen arqueológico prehispánico, restos humanos indígenas de Argentina y algunos pases limítrofes, y objetos de factura criolla y registros de música nativa (folklórica) del medio rural cordobés contemporáneo.  </a:t>
            </a:r>
          </a:p>
          <a:p>
            <a:endParaRPr lang="es-ES" sz="800" dirty="0" smtClean="0">
              <a:solidFill>
                <a:schemeClr val="bg1"/>
              </a:solidFill>
            </a:endParaRPr>
          </a:p>
          <a:p>
            <a:r>
              <a:rPr lang="es-ES" sz="800" dirty="0" smtClean="0">
                <a:solidFill>
                  <a:schemeClr val="bg1"/>
                </a:solidFill>
              </a:rPr>
              <a:t>En 1955 se produce la cada del gobierno de Perón (1946-55), lo que implicará profundos cambios en las universidades que serán influenciadas por un modelo moderno de ciencia desde un enfoque desarrollista. El IALF será renombrado como Instituto de </a:t>
            </a:r>
            <a:r>
              <a:rPr lang="es-ES" sz="800" dirty="0" err="1" smtClean="0">
                <a:solidFill>
                  <a:schemeClr val="bg1"/>
                </a:solidFill>
              </a:rPr>
              <a:t>Antropologa</a:t>
            </a:r>
            <a:r>
              <a:rPr lang="es-ES" sz="800" dirty="0" smtClean="0">
                <a:solidFill>
                  <a:schemeClr val="bg1"/>
                </a:solidFill>
              </a:rPr>
              <a:t> (IA) y se orientará mayormente a los estudios en arqueología desde la perspectiva científica norteamericana y se incrementarán los trabajos de campo </a:t>
            </a:r>
          </a:p>
          <a:p>
            <a:r>
              <a:rPr lang="es-ES" sz="800" dirty="0" smtClean="0">
                <a:solidFill>
                  <a:schemeClr val="bg1"/>
                </a:solidFill>
              </a:rPr>
              <a:t>ingresando colecciones de restos exhumados en excavaciones de sitios de vivienda mayormente compuestos por alfarera fragmentada, restos de alimentos vegetales y animales, desechos de talleres </a:t>
            </a:r>
            <a:r>
              <a:rPr lang="es-ES" sz="800" dirty="0" err="1" smtClean="0">
                <a:solidFill>
                  <a:schemeClr val="bg1"/>
                </a:solidFill>
              </a:rPr>
              <a:t>lticos</a:t>
            </a:r>
            <a:r>
              <a:rPr lang="es-ES" sz="800" dirty="0" smtClean="0">
                <a:solidFill>
                  <a:schemeClr val="bg1"/>
                </a:solidFill>
              </a:rPr>
              <a:t>, esqueletos humanos.</a:t>
            </a:r>
          </a:p>
          <a:p>
            <a:endParaRPr lang="es-ES" sz="800" dirty="0" smtClean="0">
              <a:solidFill>
                <a:schemeClr val="bg1"/>
              </a:solidFill>
            </a:endParaRPr>
          </a:p>
          <a:p>
            <a:r>
              <a:rPr lang="es-ES" sz="800" dirty="0" smtClean="0">
                <a:solidFill>
                  <a:schemeClr val="bg1"/>
                </a:solidFill>
              </a:rPr>
              <a:t> El IA desarrollará hasta 1966 una labor pionera en el campo antropológico nacional, iniciando líneas de investigación modernas. </a:t>
            </a:r>
          </a:p>
          <a:p>
            <a:r>
              <a:rPr lang="es-ES" sz="800" dirty="0" smtClean="0">
                <a:solidFill>
                  <a:schemeClr val="bg1"/>
                </a:solidFill>
              </a:rPr>
              <a:t>A partir de ese año comenzará a tener altibajos, fundamentalmente debido a las interrupciones provocadas por los golpes militares a las instituciones republicanas (1966-73; 1976-83), que traerán las intervenciones a las universidades y la cesantía de personal universitario.</a:t>
            </a:r>
          </a:p>
          <a:p>
            <a:endParaRPr lang="es-ES" sz="800" dirty="0" smtClean="0">
              <a:solidFill>
                <a:schemeClr val="bg1"/>
              </a:solidFill>
            </a:endParaRPr>
          </a:p>
          <a:p>
            <a:r>
              <a:rPr lang="es-ES" sz="800" dirty="0" smtClean="0">
                <a:solidFill>
                  <a:schemeClr val="bg1"/>
                </a:solidFill>
              </a:rPr>
              <a:t> Probablemente como un resultado de ese largo proceso de desgaste institucional que fueron los gobiernos dictatoriales, para el año 1988 el Instituto de Antropología fue disuelto e incorporado a la estructura del recién creado Centro de Investigaciones de la Facultad, situación que continuó hasta el año 2002 en el que se le dio la autonomía a una parte del antiguo instituto: el Museo de Antropología como lo encontramos hoy. </a:t>
            </a:r>
          </a:p>
          <a:p>
            <a:endParaRPr lang="es-ES" sz="800" dirty="0" smtClean="0">
              <a:solidFill>
                <a:schemeClr val="bg1"/>
              </a:solidFill>
            </a:endParaRPr>
          </a:p>
          <a:p>
            <a:pPr>
              <a:lnSpc>
                <a:spcPct val="90000"/>
              </a:lnSpc>
            </a:pPr>
            <a:r>
              <a:rPr lang="es-ES" sz="800" dirty="0" smtClean="0">
                <a:solidFill>
                  <a:schemeClr val="bg1"/>
                </a:solidFill>
              </a:rPr>
              <a:t>En ese año se formalizó una situación que venía siendo promovida desde mediados de los años 90 desde el ámbito oficial de la Universidad y que apuntaba a una recuperación y jerarquización del Museo y con ella la emergencia de una organización propia y especifica para el desarrollo de sus funciones museológicas. Se elaboraron proyectos de gestión en etapas con el objetivo de obtener una recuperación institucional integral de acuerdo a un diagnóstico inicial en el que se definieron  prioridades. A partir de ese año comenzará a tener altibajos, fundamentalmente debido a las interrupciones provocadas por los golpes militares a las instituciones republicanas (1966-73; 1976-83), que traerán las intervenciones a las universidades y la cesantía de personal universitario (</a:t>
            </a:r>
            <a:r>
              <a:rPr lang="es-ES" sz="800" dirty="0" err="1" smtClean="0">
                <a:solidFill>
                  <a:schemeClr val="bg1"/>
                </a:solidFill>
              </a:rPr>
              <a:t>Buchbinder</a:t>
            </a:r>
            <a:r>
              <a:rPr lang="es-ES" sz="800" dirty="0" smtClean="0">
                <a:solidFill>
                  <a:schemeClr val="bg1"/>
                </a:solidFill>
              </a:rPr>
              <a:t> 2004). </a:t>
            </a:r>
          </a:p>
          <a:p>
            <a:pPr>
              <a:lnSpc>
                <a:spcPct val="90000"/>
              </a:lnSpc>
            </a:pPr>
            <a:r>
              <a:rPr lang="es-ES" sz="800" dirty="0" smtClean="0">
                <a:solidFill>
                  <a:schemeClr val="bg1"/>
                </a:solidFill>
              </a:rPr>
              <a:t>Como un resultado de ese largo proceso de desgaste institucional que fueron los gobiernos dictatoriales y los funcionarios universitarios encargados de llevar adelante sus políticas, para el año </a:t>
            </a:r>
            <a:r>
              <a:rPr lang="es-ES" sz="800" dirty="0" smtClean="0">
                <a:solidFill>
                  <a:srgbClr val="FFCC66"/>
                </a:solidFill>
              </a:rPr>
              <a:t>1988 el Instituto de Antropología fue disuelto e incorporado a la estructura del recién creado Centro de Investigaciones de la Facultad DE Filosofía y Humanidades de la UNC.</a:t>
            </a:r>
            <a:r>
              <a:rPr lang="es-ES" sz="800" dirty="0" smtClean="0">
                <a:solidFill>
                  <a:schemeClr val="bg1"/>
                </a:solidFill>
              </a:rPr>
              <a:t> En el año 2002 cuando se le dio la autonomía a una parte del antiguo instituto: el Museo de Antropología, como lo encontramos hoy. </a:t>
            </a:r>
          </a:p>
          <a:p>
            <a:pPr>
              <a:lnSpc>
                <a:spcPct val="90000"/>
              </a:lnSpc>
            </a:pPr>
            <a:endParaRPr lang="es-ES" sz="800" dirty="0" smtClean="0">
              <a:solidFill>
                <a:schemeClr val="bg1"/>
              </a:solidFill>
            </a:endParaRPr>
          </a:p>
          <a:p>
            <a:pPr>
              <a:lnSpc>
                <a:spcPct val="90000"/>
              </a:lnSpc>
            </a:pPr>
            <a:r>
              <a:rPr lang="es-ES" sz="800" dirty="0" smtClean="0">
                <a:solidFill>
                  <a:schemeClr val="bg1"/>
                </a:solidFill>
              </a:rPr>
              <a:t>En ese año se formalizó una situación que venía siendo promovida desde mediados de los años 90 desde el ámbito oficial de la Universidad y que apuntaba a una recuperación y jerarquización del Museo y con ella la emergencia de una organización propia y específica para el desarrollo de sus funciones museológicas y de investigación.</a:t>
            </a:r>
          </a:p>
          <a:p>
            <a:endParaRPr lang="es-ES" sz="800"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7</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nSpc>
                <a:spcPct val="80000"/>
              </a:lnSpc>
            </a:pPr>
            <a:r>
              <a:rPr lang="es-ES" sz="1200" dirty="0" smtClean="0">
                <a:solidFill>
                  <a:schemeClr val="bg1"/>
                </a:solidFill>
              </a:rPr>
              <a:t>En 1955 se produce la caída del gobierno de Perón (1946-55), lo que implicará profundos cambios en las universidades que serán influenciadas por un modelo moderno de ciencia desde un enfoque desarrollista (</a:t>
            </a:r>
            <a:r>
              <a:rPr lang="es-ES" sz="1200" dirty="0" err="1" smtClean="0">
                <a:solidFill>
                  <a:schemeClr val="bg1"/>
                </a:solidFill>
              </a:rPr>
              <a:t>Buchbinder</a:t>
            </a:r>
            <a:r>
              <a:rPr lang="es-ES" sz="1200" dirty="0" smtClean="0">
                <a:solidFill>
                  <a:schemeClr val="bg1"/>
                </a:solidFill>
              </a:rPr>
              <a:t> 2004). </a:t>
            </a:r>
          </a:p>
          <a:p>
            <a:pPr>
              <a:lnSpc>
                <a:spcPct val="80000"/>
              </a:lnSpc>
            </a:pPr>
            <a:r>
              <a:rPr lang="es-ES" sz="1200" dirty="0" smtClean="0">
                <a:solidFill>
                  <a:schemeClr val="bg1"/>
                </a:solidFill>
              </a:rPr>
              <a:t>El IALF será renombrado como Instituto de Antropología (IA) y se orientará mayormente a los estudios en arqueología desde la perspectiva científica culturalista norteamericana (</a:t>
            </a:r>
            <a:r>
              <a:rPr lang="es-ES" sz="1200" dirty="0" err="1" smtClean="0">
                <a:solidFill>
                  <a:schemeClr val="bg1"/>
                </a:solidFill>
              </a:rPr>
              <a:t>Politis</a:t>
            </a:r>
            <a:r>
              <a:rPr lang="es-ES" sz="1200" dirty="0" smtClean="0">
                <a:solidFill>
                  <a:schemeClr val="bg1"/>
                </a:solidFill>
              </a:rPr>
              <a:t> 2001). </a:t>
            </a:r>
          </a:p>
          <a:p>
            <a:pPr>
              <a:lnSpc>
                <a:spcPct val="80000"/>
              </a:lnSpc>
            </a:pPr>
            <a:r>
              <a:rPr lang="es-ES" sz="1200" dirty="0" smtClean="0">
                <a:solidFill>
                  <a:schemeClr val="bg1"/>
                </a:solidFill>
              </a:rPr>
              <a:t>Se relegarán los objetivos folklóricos y el interés por la colección de materiales culturales contemporáneos y se incrementarán los trabajos de campo arqueológicos, ingresando colecciones de restos exhumados en excavaciones de sitios de vivienda, mayormente compuestos por alfarería fragmentada, restos de alimentos vegetales y animales, desechos de talleres líticos, </a:t>
            </a:r>
            <a:r>
              <a:rPr lang="es-ES" sz="1200" dirty="0" smtClean="0">
                <a:solidFill>
                  <a:srgbClr val="FFCC66"/>
                </a:solidFill>
              </a:rPr>
              <a:t>esqueletos humanos</a:t>
            </a:r>
            <a:r>
              <a:rPr lang="es-ES" sz="1200" dirty="0" smtClean="0">
                <a:solidFill>
                  <a:schemeClr val="bg1"/>
                </a:solidFill>
              </a:rPr>
              <a:t>. </a:t>
            </a:r>
          </a:p>
          <a:p>
            <a:endParaRPr lang="es-AR"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9</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a:lnSpc>
                <a:spcPct val="80000"/>
              </a:lnSpc>
            </a:pPr>
            <a:r>
              <a:rPr lang="es-ES" sz="1200" dirty="0" smtClean="0">
                <a:solidFill>
                  <a:schemeClr val="bg1"/>
                </a:solidFill>
              </a:rPr>
              <a:t>1941, momento en que se materializa un proyecto institucional de establecimiento y consolidación de la arqueología en Córdoba, cuando la Universidad Nacional de Córdoba creará el Instituto de Arqueología, Lingüística y Folklore “Monseñor Pablo Cabrera” como parte de una política de la Universidad de promover institutos de investigación en las ramas de las humanidades y la filosofía entre los años 1930 y 1940 </a:t>
            </a:r>
          </a:p>
          <a:p>
            <a:pPr>
              <a:lnSpc>
                <a:spcPct val="80000"/>
              </a:lnSpc>
            </a:pPr>
            <a:r>
              <a:rPr lang="es-ES" sz="1200" dirty="0" smtClean="0">
                <a:solidFill>
                  <a:schemeClr val="bg1"/>
                </a:solidFill>
              </a:rPr>
              <a:t>Antonio Serrano ha sido considerado como perteneciente a la tercera generación de arqueólogos de la Argentina, desarrollando sus actividades de investigación en la etapa que Jorge Fernández denomina “de consolidación universitaria o transicional”, ubicada entre 1925 y 1949</a:t>
            </a:r>
          </a:p>
          <a:p>
            <a:pPr>
              <a:lnSpc>
                <a:spcPct val="80000"/>
              </a:lnSpc>
            </a:pPr>
            <a:r>
              <a:rPr lang="es-ES" sz="1200" dirty="0" smtClean="0">
                <a:solidFill>
                  <a:schemeClr val="bg1"/>
                </a:solidFill>
              </a:rPr>
              <a:t>desde los inicios institucionales se marcó como requisito reglamentario la incompatibilidad de la función de los miembros del Instituto con la de coleccionista particular en cualquiera de los aspectos que investigaba (Archivo del Museo de Antropología, Proyecto de Reglamento 12/05/45). Por otro lado, Serrano sabía que los distintos tipos de aficionados serían personas con las que debería tratar e incluso negociar para conformar lo que él llamaba la “colección fundadora” (</a:t>
            </a:r>
            <a:r>
              <a:rPr lang="es-ES" sz="1200" dirty="0" err="1" smtClean="0">
                <a:solidFill>
                  <a:schemeClr val="bg1"/>
                </a:solidFill>
              </a:rPr>
              <a:t>Ferreyra</a:t>
            </a:r>
            <a:r>
              <a:rPr lang="es-ES" sz="1200" dirty="0" smtClean="0">
                <a:solidFill>
                  <a:schemeClr val="bg1"/>
                </a:solidFill>
              </a:rPr>
              <a:t> 2006). </a:t>
            </a:r>
          </a:p>
          <a:p>
            <a:pPr>
              <a:lnSpc>
                <a:spcPct val="80000"/>
              </a:lnSpc>
            </a:pPr>
            <a:r>
              <a:rPr lang="es-ES" sz="1200" dirty="0" smtClean="0">
                <a:solidFill>
                  <a:schemeClr val="bg1"/>
                </a:solidFill>
              </a:rPr>
              <a:t>Serrano forjará excelentes lazos con un conjunto de religiosos que efectuaban excavaciones y dirigían museos de provincias, lo que le permitirá acceder al estudio de sus colecciones e incorporarlas a sus trabajos sobre el Noroeste argentino principalmente, y obtener ocasionalmente algunas piezas en donación. </a:t>
            </a:r>
          </a:p>
          <a:p>
            <a:pPr eaLnBrk="1" hangingPunct="1">
              <a:lnSpc>
                <a:spcPct val="90000"/>
              </a:lnSpc>
              <a:buNone/>
            </a:pPr>
            <a:r>
              <a:rPr lang="es-MX" sz="2400" dirty="0" smtClean="0">
                <a:solidFill>
                  <a:srgbClr val="FFC000"/>
                </a:solidFill>
              </a:rPr>
              <a:t>Mecanismos</a:t>
            </a:r>
            <a:endParaRPr lang="es-ES" sz="2400" dirty="0" smtClean="0">
              <a:solidFill>
                <a:srgbClr val="FFC000"/>
              </a:solidFill>
            </a:endParaRPr>
          </a:p>
          <a:p>
            <a:pPr eaLnBrk="1" hangingPunct="1">
              <a:lnSpc>
                <a:spcPct val="90000"/>
              </a:lnSpc>
            </a:pPr>
            <a:r>
              <a:rPr lang="es-MX" sz="2400" dirty="0" smtClean="0">
                <a:solidFill>
                  <a:schemeClr val="bg1"/>
                </a:solidFill>
              </a:rPr>
              <a:t>Compra, donación, préstamo </a:t>
            </a:r>
          </a:p>
          <a:p>
            <a:pPr eaLnBrk="1" hangingPunct="1">
              <a:lnSpc>
                <a:spcPct val="90000"/>
              </a:lnSpc>
            </a:pPr>
            <a:r>
              <a:rPr lang="es-MX" sz="2400" dirty="0" smtClean="0">
                <a:solidFill>
                  <a:schemeClr val="bg1"/>
                </a:solidFill>
              </a:rPr>
              <a:t>Red de contactos </a:t>
            </a:r>
          </a:p>
          <a:p>
            <a:pPr lvl="1" eaLnBrk="1" hangingPunct="1">
              <a:lnSpc>
                <a:spcPct val="90000"/>
              </a:lnSpc>
            </a:pPr>
            <a:r>
              <a:rPr lang="es-MX" sz="2400" dirty="0" smtClean="0">
                <a:solidFill>
                  <a:schemeClr val="bg1"/>
                </a:solidFill>
              </a:rPr>
              <a:t>Maestros, directores de escuelas, funcionarios locales y provinciales </a:t>
            </a:r>
          </a:p>
          <a:p>
            <a:pPr lvl="1" eaLnBrk="1" hangingPunct="1">
              <a:lnSpc>
                <a:spcPct val="90000"/>
              </a:lnSpc>
            </a:pPr>
            <a:r>
              <a:rPr lang="es-MX" sz="2400" dirty="0" smtClean="0">
                <a:solidFill>
                  <a:schemeClr val="bg1"/>
                </a:solidFill>
              </a:rPr>
              <a:t>Coleccionistas locales, pobladores interesados </a:t>
            </a:r>
          </a:p>
          <a:p>
            <a:pPr lvl="1" eaLnBrk="1" hangingPunct="1">
              <a:lnSpc>
                <a:spcPct val="90000"/>
              </a:lnSpc>
            </a:pPr>
            <a:r>
              <a:rPr lang="es-MX" sz="2400" dirty="0" smtClean="0">
                <a:solidFill>
                  <a:schemeClr val="bg1"/>
                </a:solidFill>
              </a:rPr>
              <a:t>Religiosos “arqueólogos”</a:t>
            </a:r>
          </a:p>
          <a:p>
            <a:pPr lvl="1" eaLnBrk="1" hangingPunct="1">
              <a:lnSpc>
                <a:spcPct val="90000"/>
              </a:lnSpc>
            </a:pPr>
            <a:r>
              <a:rPr lang="es-MX" sz="2400" dirty="0" smtClean="0">
                <a:solidFill>
                  <a:schemeClr val="bg1"/>
                </a:solidFill>
              </a:rPr>
              <a:t>Colegas del país y países limítrofes</a:t>
            </a:r>
          </a:p>
          <a:p>
            <a:pPr lvl="1" eaLnBrk="1" hangingPunct="1">
              <a:lnSpc>
                <a:spcPct val="90000"/>
              </a:lnSpc>
            </a:pPr>
            <a:r>
              <a:rPr lang="es-MX" sz="2400" dirty="0" smtClean="0">
                <a:solidFill>
                  <a:schemeClr val="bg1"/>
                </a:solidFill>
              </a:rPr>
              <a:t>Antiguos alumnos</a:t>
            </a:r>
          </a:p>
          <a:p>
            <a:pPr eaLnBrk="1" hangingPunct="1">
              <a:lnSpc>
                <a:spcPct val="90000"/>
              </a:lnSpc>
            </a:pPr>
            <a:r>
              <a:rPr lang="es-MX" sz="2400" dirty="0" smtClean="0">
                <a:solidFill>
                  <a:schemeClr val="bg1"/>
                </a:solidFill>
              </a:rPr>
              <a:t>Pedidos a gobiernos por medio del Rectorado</a:t>
            </a:r>
          </a:p>
          <a:p>
            <a:pPr eaLnBrk="1" hangingPunct="1">
              <a:lnSpc>
                <a:spcPct val="90000"/>
              </a:lnSpc>
            </a:pPr>
            <a:r>
              <a:rPr lang="es-MX" sz="2400" dirty="0" smtClean="0">
                <a:solidFill>
                  <a:schemeClr val="bg1"/>
                </a:solidFill>
              </a:rPr>
              <a:t>Intercambio con otros museos</a:t>
            </a:r>
          </a:p>
          <a:p>
            <a:pPr eaLnBrk="1" hangingPunct="1">
              <a:lnSpc>
                <a:spcPct val="90000"/>
              </a:lnSpc>
            </a:pPr>
            <a:r>
              <a:rPr lang="es-MX" sz="2400" dirty="0" smtClean="0">
                <a:solidFill>
                  <a:schemeClr val="bg1"/>
                </a:solidFill>
              </a:rPr>
              <a:t>Viajes</a:t>
            </a:r>
            <a:endParaRPr lang="es-ES" sz="1200" dirty="0" smtClean="0">
              <a:solidFill>
                <a:schemeClr val="bg1"/>
              </a:solidFill>
            </a:endParaRPr>
          </a:p>
          <a:p>
            <a:endParaRPr lang="es-ES"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10</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17171D9A-D2E8-4556-AC9F-CA28745E2FD1}" type="slidenum">
              <a:rPr lang="en-GB"/>
              <a:pPr/>
              <a:t>12</a:t>
            </a:fld>
            <a:endParaRPr lang="en-GB"/>
          </a:p>
        </p:txBody>
      </p:sp>
      <p:sp>
        <p:nvSpPr>
          <p:cNvPr id="222210" name="Rectangle 2"/>
          <p:cNvSpPr>
            <a:spLocks noGrp="1" noRot="1" noChangeAspect="1" noChangeArrowheads="1" noTextEdit="1"/>
          </p:cNvSpPr>
          <p:nvPr>
            <p:ph type="sldImg"/>
          </p:nvPr>
        </p:nvSpPr>
        <p:spPr/>
      </p:sp>
      <p:sp>
        <p:nvSpPr>
          <p:cNvPr id="222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r>
              <a:rPr lang="es-ES" sz="1200" dirty="0" smtClean="0">
                <a:solidFill>
                  <a:schemeClr val="bg1"/>
                </a:solidFill>
              </a:rPr>
              <a:t>Esta franca y decidida política de coleccionismo generará un importante conjunto material que sumado a los materiales obtenidos en sus propios proyectos de investigación le </a:t>
            </a:r>
            <a:r>
              <a:rPr lang="es-ES" sz="1200" dirty="0" err="1" smtClean="0">
                <a:solidFill>
                  <a:schemeClr val="bg1"/>
                </a:solidFill>
              </a:rPr>
              <a:t>permitira</a:t>
            </a:r>
            <a:r>
              <a:rPr lang="es-ES" sz="1200" dirty="0" smtClean="0">
                <a:solidFill>
                  <a:schemeClr val="bg1"/>
                </a:solidFill>
              </a:rPr>
              <a:t> integrar miles de objetos arqueológicos, folklóricos y etnográficos de distintos lugares del país y, en menor medida de otros pases, que conformaran una colección suficiente como para iniciar oficialmente las actividades del museo. Según la programación prevista, el IALF debería ser inaugurado oficialmente en Octubre de 1942, luego de haberse creado formalmente el 10 de Diciembre de 1941. En ese acto: </a:t>
            </a:r>
          </a:p>
          <a:p>
            <a:r>
              <a:rPr lang="es-ES" sz="1200" dirty="0" smtClean="0">
                <a:solidFill>
                  <a:schemeClr val="bg1"/>
                </a:solidFill>
              </a:rPr>
              <a:t> ...será librado al público el Museo Antropológico de la Universidad. Esta dirección aspira que dicho museo pueda mantenerse abierto al público en determinados das de la semana, sirviendo as también a la cultura popular. (AMA, Nota 16/09/42). </a:t>
            </a:r>
          </a:p>
          <a:p>
            <a:r>
              <a:rPr lang="es-ES" sz="1200" dirty="0" smtClean="0">
                <a:solidFill>
                  <a:schemeClr val="bg1"/>
                </a:solidFill>
              </a:rPr>
              <a:t> Finalmente la inauguración oficial del IALF será el 7 de julio de 1944. Lo será en esa semana por pedido de la Comisión de Festejos de la semana de Córdoba por ser el 6 de Julio el aniversario de su fundación, pero recién en 1944 debido a postergaciones relacionadas con la insuficiencia de espacio para el museo, la falta de personal, la necesidad de vitrinas y otro mobiliario y, fundamentalmente, por que se estaba esperando completar la colección ideal imaginada por el director.  Con la idea de que el Instituto se convirtiera en un centro de cultura de gravitación continental, Serrano consideraba que necesitaba la formación de una biblioteca especializada, un museo y una publicación. En particular, consideraba que el museo antropológico había de servir a la cultura popular y a la enseñanza, quizás por su formación docente pero también debido a su ideología liberal. Como él mismo lo afirma en su discurso inaugural: </a:t>
            </a:r>
          </a:p>
          <a:p>
            <a:endParaRPr lang="es-ES" dirty="0"/>
          </a:p>
        </p:txBody>
      </p:sp>
      <p:sp>
        <p:nvSpPr>
          <p:cNvPr id="4" name="3 Marcador de número de diapositiva"/>
          <p:cNvSpPr>
            <a:spLocks noGrp="1"/>
          </p:cNvSpPr>
          <p:nvPr>
            <p:ph type="sldNum" sz="quarter" idx="10"/>
          </p:nvPr>
        </p:nvSpPr>
        <p:spPr/>
        <p:txBody>
          <a:bodyPr/>
          <a:lstStyle/>
          <a:p>
            <a:fld id="{1F316EBB-8171-49C7-AABF-E864D9F7B266}" type="slidenum">
              <a:rPr lang="es-ES" smtClean="0"/>
              <a:pPr/>
              <a:t>13</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TextEdit="1"/>
          </p:cNvSpPr>
          <p:nvPr>
            <p:ph type="sldImg"/>
          </p:nvPr>
        </p:nvSpPr>
        <p:spPr bwMode="auto">
          <a:noFill/>
          <a:ln>
            <a:solidFill>
              <a:srgbClr val="000000"/>
            </a:solidFill>
            <a:miter lim="800000"/>
            <a:headEnd/>
            <a:tailEnd/>
          </a:ln>
        </p:spPr>
      </p:sp>
      <p:sp>
        <p:nvSpPr>
          <p:cNvPr id="8195"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4036" name="Rectangle 4"/>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CE530866-FE5E-4850-BD02-212317059B3F}" type="slidenum">
              <a:rPr smtClean="0"/>
              <a:pPr fontAlgn="base">
                <a:spcBef>
                  <a:spcPct val="0"/>
                </a:spcBef>
                <a:spcAft>
                  <a:spcPct val="0"/>
                </a:spcAft>
                <a:defRPr/>
              </a:pPr>
              <a:t>21</a:t>
            </a:fld>
            <a:endParaRP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TextEdit="1"/>
          </p:cNvSpPr>
          <p:nvPr>
            <p:ph type="sldImg"/>
          </p:nvPr>
        </p:nvSpPr>
        <p:spPr bwMode="auto">
          <a:noFill/>
          <a:ln>
            <a:solidFill>
              <a:srgbClr val="000000"/>
            </a:solidFill>
            <a:miter lim="800000"/>
            <a:headEnd/>
            <a:tailEnd/>
          </a:ln>
        </p:spPr>
      </p:sp>
      <p:sp>
        <p:nvSpPr>
          <p:cNvPr id="9219" name="Rectangle 3"/>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8132" name="Rectangle 4"/>
          <p:cNvSpPr>
            <a:spLocks noGrp="1"/>
          </p:cNvSpPr>
          <p:nvPr>
            <p:ph type="sldNum" sz="quarter" idx="5"/>
          </p:nvPr>
        </p:nvSpPr>
        <p:spPr bwMode="auto">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defRPr/>
            </a:pPr>
            <a:fld id="{570C84B1-5FF3-4748-9F12-7AA0C4C90BE1}" type="slidenum">
              <a:rPr smtClean="0"/>
              <a:pPr fontAlgn="base">
                <a:spcBef>
                  <a:spcPct val="0"/>
                </a:spcBef>
                <a:spcAft>
                  <a:spcPct val="0"/>
                </a:spcAft>
                <a:defRPr/>
              </a:pPr>
              <a:t>22</a:t>
            </a:fld>
            <a:endParaRP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pPr>
              <a:defRPr/>
            </a:pPr>
            <a:fld id="{50BD241C-406D-4083-8BC3-B97691519D0F}" type="datetimeFigureOut">
              <a:rPr lang="es-ES"/>
              <a:pPr>
                <a:defRPr/>
              </a:pPr>
              <a:t>21/06/2014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F01C92BD-C015-4D32-9CD1-1A030FAFC14C}"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F2A20565-398A-4914-82F2-36653F80A738}" type="datetimeFigureOut">
              <a:rPr lang="es-ES"/>
              <a:pPr>
                <a:defRPr/>
              </a:pPr>
              <a:t>21/06/2014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9BEBD13-28E7-4B66-BEE5-2612B6B35DB1}"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B70589F1-530B-4F68-B2F5-FADDA12C5739}" type="datetimeFigureOut">
              <a:rPr lang="es-ES"/>
              <a:pPr>
                <a:defRPr/>
              </a:pPr>
              <a:t>21/06/2014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DA9EC71-75ED-44CD-9D75-E5AE2D81E55B}"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SmartArt Placeholder 2"/>
          <p:cNvSpPr>
            <a:spLocks noGrp="1"/>
          </p:cNvSpPr>
          <p:nvPr>
            <p:ph type="dgm"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356350"/>
            <a:ext cx="2133600" cy="365125"/>
          </a:xfrm>
        </p:spPr>
        <p:txBody>
          <a:bodyPr/>
          <a:lstStyle>
            <a:lvl1pPr>
              <a:defRPr/>
            </a:lvl1pPr>
          </a:lstStyle>
          <a:p>
            <a:pPr>
              <a:defRPr/>
            </a:pPr>
            <a:fld id="{FF74FCD8-81DA-4CDE-803D-301FA71EAAFC}" type="datetimeFigureOut">
              <a:rPr lang="es-ES"/>
              <a:pPr>
                <a:defRPr/>
              </a:pPr>
              <a:t>21/06/2014</a:t>
            </a:fld>
            <a:endParaRPr lang="es-ES"/>
          </a:p>
        </p:txBody>
      </p:sp>
      <p:sp>
        <p:nvSpPr>
          <p:cNvPr id="5" name="Footer Placeholder 4"/>
          <p:cNvSpPr>
            <a:spLocks noGrp="1"/>
          </p:cNvSpPr>
          <p:nvPr>
            <p:ph type="ftr" sz="quarter" idx="11"/>
          </p:nvPr>
        </p:nvSpPr>
        <p:spPr>
          <a:xfrm>
            <a:off x="3124200" y="6356350"/>
            <a:ext cx="2895600" cy="365125"/>
          </a:xfrm>
        </p:spPr>
        <p:txBody>
          <a:bodyPr/>
          <a:lstStyle>
            <a:lvl1pPr>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p:spPr>
        <p:txBody>
          <a:bodyPr/>
          <a:lstStyle>
            <a:lvl1pPr>
              <a:defRPr/>
            </a:lvl1pPr>
          </a:lstStyle>
          <a:p>
            <a:pPr>
              <a:defRPr/>
            </a:pPr>
            <a:fld id="{BD502025-062A-4004-AC85-3EFA695C04DF}"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48200" y="1600200"/>
            <a:ext cx="4038600" cy="4525963"/>
          </a:xfrm>
        </p:spPr>
        <p:txBody>
          <a:bodyPr/>
          <a:lstStyle/>
          <a:p>
            <a:endParaRPr lang="en-US"/>
          </a:p>
        </p:txBody>
      </p:sp>
      <p:sp>
        <p:nvSpPr>
          <p:cNvPr id="5" name="Date Placeholder 4"/>
          <p:cNvSpPr>
            <a:spLocks noGrp="1"/>
          </p:cNvSpPr>
          <p:nvPr>
            <p:ph type="dt" sz="half" idx="10"/>
          </p:nvPr>
        </p:nvSpPr>
        <p:spPr>
          <a:xfrm>
            <a:off x="457200" y="6356350"/>
            <a:ext cx="2133600" cy="365125"/>
          </a:xfrm>
        </p:spPr>
        <p:txBody>
          <a:bodyPr/>
          <a:lstStyle>
            <a:lvl1pPr>
              <a:defRPr/>
            </a:lvl1pPr>
          </a:lstStyle>
          <a:p>
            <a:pPr>
              <a:defRPr/>
            </a:pPr>
            <a:fld id="{3F355C81-1A23-49FD-A783-CE3241997287}" type="datetimeFigureOut">
              <a:rPr lang="es-ES"/>
              <a:pPr>
                <a:defRPr/>
              </a:pPr>
              <a:t>21/06/2014</a:t>
            </a:fld>
            <a:endParaRPr lang="es-ES"/>
          </a:p>
        </p:txBody>
      </p:sp>
      <p:sp>
        <p:nvSpPr>
          <p:cNvPr id="6" name="Footer Placeholder 5"/>
          <p:cNvSpPr>
            <a:spLocks noGrp="1"/>
          </p:cNvSpPr>
          <p:nvPr>
            <p:ph type="ftr" sz="quarter" idx="11"/>
          </p:nvPr>
        </p:nvSpPr>
        <p:spPr>
          <a:xfrm>
            <a:off x="3124200" y="6356350"/>
            <a:ext cx="2895600" cy="365125"/>
          </a:xfrm>
        </p:spPr>
        <p:txBody>
          <a:bodyPr/>
          <a:lstStyle>
            <a:lvl1pPr>
              <a:defRPr/>
            </a:lvl1pPr>
          </a:lstStyle>
          <a:p>
            <a:pPr>
              <a:defRPr/>
            </a:pPr>
            <a:endParaRPr lang="es-ES"/>
          </a:p>
        </p:txBody>
      </p:sp>
      <p:sp>
        <p:nvSpPr>
          <p:cNvPr id="7" name="Slide Number Placeholder 6"/>
          <p:cNvSpPr>
            <a:spLocks noGrp="1"/>
          </p:cNvSpPr>
          <p:nvPr>
            <p:ph type="sldNum" sz="quarter" idx="12"/>
          </p:nvPr>
        </p:nvSpPr>
        <p:spPr>
          <a:xfrm>
            <a:off x="6553200" y="6356350"/>
            <a:ext cx="2133600" cy="365125"/>
          </a:xfrm>
        </p:spPr>
        <p:txBody>
          <a:bodyPr/>
          <a:lstStyle>
            <a:lvl1pPr>
              <a:defRPr/>
            </a:lvl1pPr>
          </a:lstStyle>
          <a:p>
            <a:pPr>
              <a:defRPr/>
            </a:pPr>
            <a:fld id="{905EA8B3-FA36-4F9B-B82E-98A04392F3A6}"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356350"/>
            <a:ext cx="2133600" cy="365125"/>
          </a:xfrm>
        </p:spPr>
        <p:txBody>
          <a:bodyPr/>
          <a:lstStyle>
            <a:lvl1pPr>
              <a:defRPr/>
            </a:lvl1pPr>
          </a:lstStyle>
          <a:p>
            <a:pPr>
              <a:defRPr/>
            </a:pPr>
            <a:fld id="{173C536E-F95C-47D8-8AA0-E13EED0E511D}" type="datetimeFigureOut">
              <a:rPr lang="es-ES"/>
              <a:pPr>
                <a:defRPr/>
              </a:pPr>
              <a:t>21/06/2014</a:t>
            </a:fld>
            <a:endParaRPr lang="es-ES"/>
          </a:p>
        </p:txBody>
      </p:sp>
      <p:sp>
        <p:nvSpPr>
          <p:cNvPr id="5" name="Footer Placeholder 4"/>
          <p:cNvSpPr>
            <a:spLocks noGrp="1"/>
          </p:cNvSpPr>
          <p:nvPr>
            <p:ph type="ftr" sz="quarter" idx="11"/>
          </p:nvPr>
        </p:nvSpPr>
        <p:spPr>
          <a:xfrm>
            <a:off x="3124200" y="6356350"/>
            <a:ext cx="2895600" cy="365125"/>
          </a:xfrm>
        </p:spPr>
        <p:txBody>
          <a:bodyPr/>
          <a:lstStyle>
            <a:lvl1pPr>
              <a:defRPr/>
            </a:lvl1pPr>
          </a:lstStyle>
          <a:p>
            <a:pPr>
              <a:defRPr/>
            </a:pPr>
            <a:endParaRPr lang="es-ES"/>
          </a:p>
        </p:txBody>
      </p:sp>
      <p:sp>
        <p:nvSpPr>
          <p:cNvPr id="6" name="Slide Number Placeholder 5"/>
          <p:cNvSpPr>
            <a:spLocks noGrp="1"/>
          </p:cNvSpPr>
          <p:nvPr>
            <p:ph type="sldNum" sz="quarter" idx="12"/>
          </p:nvPr>
        </p:nvSpPr>
        <p:spPr>
          <a:xfrm>
            <a:off x="6553200" y="6356350"/>
            <a:ext cx="2133600" cy="365125"/>
          </a:xfrm>
        </p:spPr>
        <p:txBody>
          <a:bodyPr/>
          <a:lstStyle>
            <a:lvl1pPr>
              <a:defRPr/>
            </a:lvl1pPr>
          </a:lstStyle>
          <a:p>
            <a:pPr>
              <a:defRPr/>
            </a:pPr>
            <a:fld id="{9C4CB4FC-05E3-44BB-AEF0-8DFD0F107715}"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Vertical con título">
    <p:spTree>
      <p:nvGrpSpPr>
        <p:cNvPr id="1" name=""/>
        <p:cNvGrpSpPr/>
        <p:nvPr/>
      </p:nvGrpSpPr>
      <p:grpSpPr>
        <a:xfrm>
          <a:off x="0" y="0"/>
          <a:ext cx="0" cy="0"/>
          <a:chOff x="0" y="0"/>
          <a:chExt cx="0" cy="0"/>
        </a:xfrm>
      </p:grpSpPr>
      <p:sp>
        <p:nvSpPr>
          <p:cNvPr id="24" name="Picture Placeholder 23"/>
          <p:cNvSpPr>
            <a:spLocks noGrp="1"/>
          </p:cNvSpPr>
          <p:nvPr>
            <p:ph type="pic" sz="quarter" idx="10"/>
          </p:nvPr>
        </p:nvSpPr>
        <p:spPr>
          <a:xfrm>
            <a:off x="304800" y="228600"/>
            <a:ext cx="4754880" cy="6324600"/>
          </a:xfr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rtlCol="0">
            <a:normAutofit/>
          </a:bodyPr>
          <a:lstStyle>
            <a:lvl1pPr marL="0" indent="0" algn="ctr" rtl="0" eaLnBrk="1" latinLnBrk="0" hangingPunct="1">
              <a:spcBef>
                <a:spcPct val="20000"/>
              </a:spcBef>
              <a:defRPr kumimoji="0" lang="es-ES" sz="2000">
                <a:solidFill>
                  <a:schemeClr val="tx2"/>
                </a:solidFill>
                <a:latin typeface="+mn-lt"/>
                <a:ea typeface="+mn-ea"/>
                <a:cs typeface="+mn-cs"/>
              </a:defRPr>
            </a:lvl1pPr>
            <a:extLst/>
          </a:lstStyle>
          <a:p>
            <a:pPr lvl="0"/>
            <a:r>
              <a:rPr lang="es-ES" noProof="0" smtClean="0"/>
              <a:t>Haga clic en el icono para agregar una imagen</a:t>
            </a:r>
            <a:endParaRPr lang="es-ES" noProof="0"/>
          </a:p>
        </p:txBody>
      </p:sp>
      <p:sp>
        <p:nvSpPr>
          <p:cNvPr id="25" name="Text Placeholder 24"/>
          <p:cNvSpPr>
            <a:spLocks noGrp="1"/>
          </p:cNvSpPr>
          <p:nvPr>
            <p:ph type="body" sz="quarter" idx="11"/>
          </p:nvPr>
        </p:nvSpPr>
        <p:spPr>
          <a:xfrm>
            <a:off x="5105400" y="228600"/>
            <a:ext cx="3200400" cy="3810000"/>
          </a:xfrm>
        </p:spPr>
        <p:txBody>
          <a:bodyPr tIns="91440" bIns="91440"/>
          <a:lstStyle>
            <a:lvl1pPr marL="0" marR="0" indent="0" algn="l" eaLnBrk="1" latinLnBrk="0" hangingPunct="1">
              <a:buFontTx/>
              <a:buNone/>
              <a:defRPr kumimoji="0" lang="es-ES" sz="2000" i="0"/>
            </a:lvl1pPr>
            <a:extLst/>
          </a:lstStyle>
          <a:p>
            <a:pPr lvl="0"/>
            <a:r>
              <a:rPr lang="es-ES" smtClean="0"/>
              <a:t>Haga clic para modificar el estilo de texto del patrón</a:t>
            </a:r>
          </a:p>
        </p:txBody>
      </p:sp>
      <p:sp>
        <p:nvSpPr>
          <p:cNvPr id="4" name="Rectangle 6"/>
          <p:cNvSpPr>
            <a:spLocks noGrp="1"/>
          </p:cNvSpPr>
          <p:nvPr>
            <p:ph type="dt" sz="half" idx="12"/>
          </p:nvPr>
        </p:nvSpPr>
        <p:spPr/>
        <p:txBody>
          <a:bodyPr/>
          <a:lstStyle>
            <a:lvl1pPr>
              <a:defRPr/>
            </a:lvl1pPr>
            <a:extLst/>
          </a:lstStyle>
          <a:p>
            <a:pPr>
              <a:defRPr/>
            </a:pPr>
            <a:endParaRPr/>
          </a:p>
        </p:txBody>
      </p:sp>
      <p:sp>
        <p:nvSpPr>
          <p:cNvPr id="5" name="Rectangle 7"/>
          <p:cNvSpPr>
            <a:spLocks noGrp="1"/>
          </p:cNvSpPr>
          <p:nvPr>
            <p:ph type="sldNum" sz="quarter" idx="13"/>
          </p:nvPr>
        </p:nvSpPr>
        <p:spPr/>
        <p:txBody>
          <a:bodyPr/>
          <a:lstStyle>
            <a:lvl1pPr>
              <a:defRPr>
                <a:solidFill>
                  <a:srgbClr val="FFFFFF"/>
                </a:solidFill>
              </a:defRPr>
            </a:lvl1pPr>
            <a:extLst/>
          </a:lstStyle>
          <a:p>
            <a:pPr>
              <a:defRPr/>
            </a:pPr>
            <a:fld id="{94243C0E-9BE8-4552-8A5C-A49351DA33AC}" type="slidenum">
              <a:rPr/>
              <a:pPr>
                <a:defRPr/>
              </a:pPr>
              <a:t>‹Nº›</a:t>
            </a:fld>
            <a:endParaRPr/>
          </a:p>
        </p:txBody>
      </p:sp>
      <p:sp>
        <p:nvSpPr>
          <p:cNvPr id="6" name="Rectangle 8"/>
          <p:cNvSpPr>
            <a:spLocks noGrp="1"/>
          </p:cNvSpPr>
          <p:nvPr>
            <p:ph type="ftr" sz="quarter" idx="14"/>
          </p:nvPr>
        </p:nvSpPr>
        <p:spPr/>
        <p:txBody>
          <a:bodyPr/>
          <a:lstStyle>
            <a:lvl1pPr>
              <a:defRPr/>
            </a:lvl1pPr>
            <a:extLst/>
          </a:lstStyle>
          <a:p>
            <a:pPr>
              <a:defRPr/>
            </a:pPr>
            <a:endParaRPr/>
          </a:p>
        </p:txBody>
      </p:sp>
    </p:spTree>
    <p:extLst>
      <p:ext uri="{BB962C8B-B14F-4D97-AF65-F5344CB8AC3E}">
        <p14:creationId xmlns:p14="http://schemas.microsoft.com/office/powerpoint/2010/main" val="396701820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pPr>
              <a:defRPr/>
            </a:pPr>
            <a:fld id="{CB01C3DD-CF35-4F21-A754-CF4B6673E2F9}" type="datetimeFigureOut">
              <a:rPr lang="es-ES"/>
              <a:pPr>
                <a:defRPr/>
              </a:pPr>
              <a:t>21/06/2014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7E3AAF9C-E4AE-4AF2-BB58-C7F7E784EFAC}"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D211CAE1-383B-4692-A96E-6491D7175EC2}" type="datetimeFigureOut">
              <a:rPr lang="es-ES"/>
              <a:pPr>
                <a:defRPr/>
              </a:pPr>
              <a:t>21/06/2014</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98CA589E-6226-4007-8BCB-946D01509B8F}"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3 Marcador de fecha"/>
          <p:cNvSpPr>
            <a:spLocks noGrp="1"/>
          </p:cNvSpPr>
          <p:nvPr>
            <p:ph type="dt" sz="half" idx="10"/>
          </p:nvPr>
        </p:nvSpPr>
        <p:spPr/>
        <p:txBody>
          <a:bodyPr/>
          <a:lstStyle>
            <a:lvl1pPr>
              <a:defRPr/>
            </a:lvl1pPr>
          </a:lstStyle>
          <a:p>
            <a:pPr>
              <a:defRPr/>
            </a:pPr>
            <a:fld id="{EC1B8A80-B521-4BB6-B796-D709840D5F4C}" type="datetimeFigureOut">
              <a:rPr lang="es-ES"/>
              <a:pPr>
                <a:defRPr/>
              </a:pPr>
              <a:t>21/06/2014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1FD8FA09-9848-4418-8EA1-D8C27E7279F0}"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3 Marcador de fecha"/>
          <p:cNvSpPr>
            <a:spLocks noGrp="1"/>
          </p:cNvSpPr>
          <p:nvPr>
            <p:ph type="dt" sz="half" idx="10"/>
          </p:nvPr>
        </p:nvSpPr>
        <p:spPr/>
        <p:txBody>
          <a:bodyPr/>
          <a:lstStyle>
            <a:lvl1pPr>
              <a:defRPr/>
            </a:lvl1pPr>
          </a:lstStyle>
          <a:p>
            <a:pPr>
              <a:defRPr/>
            </a:pPr>
            <a:fld id="{411915D3-9B3C-456D-A79B-BC581D6993B8}" type="datetimeFigureOut">
              <a:rPr lang="es-ES"/>
              <a:pPr>
                <a:defRPr/>
              </a:pPr>
              <a:t>21/06/2014</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235DBB76-280F-4BEC-A094-66FE00F3652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3 Marcador de fecha"/>
          <p:cNvSpPr>
            <a:spLocks noGrp="1"/>
          </p:cNvSpPr>
          <p:nvPr>
            <p:ph type="dt" sz="half" idx="10"/>
          </p:nvPr>
        </p:nvSpPr>
        <p:spPr/>
        <p:txBody>
          <a:bodyPr/>
          <a:lstStyle>
            <a:lvl1pPr>
              <a:defRPr/>
            </a:lvl1pPr>
          </a:lstStyle>
          <a:p>
            <a:pPr>
              <a:defRPr/>
            </a:pPr>
            <a:fld id="{1D162F32-2A7B-43C9-B45A-218463F9F288}" type="datetimeFigureOut">
              <a:rPr lang="es-ES"/>
              <a:pPr>
                <a:defRPr/>
              </a:pPr>
              <a:t>21/06/2014</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CB9AD883-8141-489A-97B8-5BCD7D6A05FF}"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C013F398-375F-4BDB-9151-12AEA31437D9}" type="datetimeFigureOut">
              <a:rPr lang="es-ES"/>
              <a:pPr>
                <a:defRPr/>
              </a:pPr>
              <a:t>21/06/2014</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5610DF59-2090-41B4-B2FE-1674C2085845}"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A4C84BE-F2CB-435B-82C1-D45C83A8F2EA}" type="datetimeFigureOut">
              <a:rPr lang="es-ES"/>
              <a:pPr>
                <a:defRPr/>
              </a:pPr>
              <a:t>21/06/2014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D8F5246-B1B7-459E-83B5-70D3EC28150F}"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F31A6FD0-2C8F-450C-BA5F-38D2F380A25C}" type="datetimeFigureOut">
              <a:rPr lang="es-ES"/>
              <a:pPr>
                <a:defRPr/>
              </a:pPr>
              <a:t>21/06/2014</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1A9FAC04-A400-47C6-95B2-07C7A21EF37B}"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EAC5BE5-6335-4F8F-BC87-F2370E3A305C}" type="datetimeFigureOut">
              <a:rPr lang="es-ES"/>
              <a:pPr>
                <a:defRPr/>
              </a:pPr>
              <a:t>21/06/2014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689D195-7AF4-4ACC-9279-8BE47299E9C9}"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 id="2147483661" r:id="rId13"/>
    <p:sldLayoutId id="2147483662" r:id="rId14"/>
    <p:sldLayoutId id="2147483663"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5.xml"/><Relationship Id="rId7" Type="http://schemas.openxmlformats.org/officeDocument/2006/relationships/image" Target="../media/image7.emf"/><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oleObject" Target="../embeddings/Documento_de_Microsoft_Word_97-20032.doc"/><Relationship Id="rId5" Type="http://schemas.openxmlformats.org/officeDocument/2006/relationships/image" Target="../media/image6.emf"/><Relationship Id="rId4" Type="http://schemas.openxmlformats.org/officeDocument/2006/relationships/oleObject" Target="../embeddings/Documento_de_Microsoft_Word_97-20031.doc"/><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Hoja_de_c_lculo_de_Microsoft_Excel_97-20033.xls"/><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1.pn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2.png"/><Relationship Id="rId9" Type="http://schemas.microsoft.com/office/2007/relationships/diagramDrawing" Target="../diagrams/drawing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21.jpeg"/><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xml"/><Relationship Id="rId4" Type="http://schemas.openxmlformats.org/officeDocument/2006/relationships/image" Target="../media/image4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jpeg"/><Relationship Id="rId7" Type="http://schemas.openxmlformats.org/officeDocument/2006/relationships/image" Target="../media/image48.png"/><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10" Type="http://schemas.openxmlformats.org/officeDocument/2006/relationships/image" Target="../media/image51.jpeg"/><Relationship Id="rId4" Type="http://schemas.openxmlformats.org/officeDocument/2006/relationships/image" Target="../media/image45.jpeg"/><Relationship Id="rId9" Type="http://schemas.openxmlformats.org/officeDocument/2006/relationships/image" Target="../media/image5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jpeg"/><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6.tiff"/><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8.tiff"/><Relationship Id="rId2" Type="http://schemas.openxmlformats.org/officeDocument/2006/relationships/image" Target="../media/image67.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chart" Target="../charts/chart1.xml"/><Relationship Id="rId7" Type="http://schemas.openxmlformats.org/officeDocument/2006/relationships/image" Target="../media/image74.jpe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3.jpeg"/><Relationship Id="rId5" Type="http://schemas.openxmlformats.org/officeDocument/2006/relationships/image" Target="../media/image72.jpeg"/><Relationship Id="rId10" Type="http://schemas.openxmlformats.org/officeDocument/2006/relationships/image" Target="../media/image77.jpeg"/><Relationship Id="rId4" Type="http://schemas.openxmlformats.org/officeDocument/2006/relationships/chart" Target="../charts/chart2.xml"/><Relationship Id="rId9" Type="http://schemas.openxmlformats.org/officeDocument/2006/relationships/image" Target="../media/image76.jpeg"/></Relationships>
</file>

<file path=ppt/slides/_rels/slide4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1.xml"/><Relationship Id="rId4" Type="http://schemas.openxmlformats.org/officeDocument/2006/relationships/image" Target="../media/image85.tiff"/></Relationships>
</file>

<file path=ppt/slides/_rels/slide49.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2.xml"/><Relationship Id="rId5" Type="http://schemas.openxmlformats.org/officeDocument/2006/relationships/image" Target="../media/image91.jpeg"/><Relationship Id="rId4" Type="http://schemas.openxmlformats.org/officeDocument/2006/relationships/image" Target="../media/image90.jpeg"/></Relationships>
</file>

<file path=ppt/slides/_rels/slide52.xml.rels><?xml version="1.0" encoding="UTF-8" standalone="yes"?>
<Relationships xmlns="http://schemas.openxmlformats.org/package/2006/relationships"><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jpeg"/><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13.xml"/><Relationship Id="rId4" Type="http://schemas.openxmlformats.org/officeDocument/2006/relationships/image" Target="../media/image101.jpeg"/></Relationships>
</file>

<file path=ppt/slides/_rels/slide62.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7.xml"/><Relationship Id="rId5" Type="http://schemas.openxmlformats.org/officeDocument/2006/relationships/image" Target="../media/image105.jpeg"/><Relationship Id="rId4" Type="http://schemas.openxmlformats.org/officeDocument/2006/relationships/image" Target="../media/image104.jpeg"/></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4.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09.jpeg"/><Relationship Id="rId7" Type="http://schemas.openxmlformats.org/officeDocument/2006/relationships/image" Target="../media/image107.png"/><Relationship Id="rId2" Type="http://schemas.openxmlformats.org/officeDocument/2006/relationships/image" Target="../media/image108.jpeg"/><Relationship Id="rId1" Type="http://schemas.openxmlformats.org/officeDocument/2006/relationships/slideLayout" Target="../slideLayouts/slideLayout1.xml"/><Relationship Id="rId6" Type="http://schemas.openxmlformats.org/officeDocument/2006/relationships/image" Target="../media/image112.jpeg"/><Relationship Id="rId5" Type="http://schemas.openxmlformats.org/officeDocument/2006/relationships/image" Target="../media/image111.jpeg"/><Relationship Id="rId4" Type="http://schemas.openxmlformats.org/officeDocument/2006/relationships/image" Target="../media/image110.jpeg"/></Relationships>
</file>

<file path=ppt/slides/_rels/slide66.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15.jpeg"/><Relationship Id="rId4" Type="http://schemas.openxmlformats.org/officeDocument/2006/relationships/image" Target="../media/image114.jpeg"/></Relationships>
</file>

<file path=ppt/slides/_rels/slide67.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2.xml"/><Relationship Id="rId5" Type="http://schemas.openxmlformats.org/officeDocument/2006/relationships/image" Target="../media/image119.jpeg"/><Relationship Id="rId4" Type="http://schemas.openxmlformats.org/officeDocument/2006/relationships/image" Target="../media/image118.jpeg"/></Relationships>
</file>

<file path=ppt/slides/_rels/slide68.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tiff"/><Relationship Id="rId1" Type="http://schemas.openxmlformats.org/officeDocument/2006/relationships/slideLayout" Target="../slideLayouts/slideLayout1.xml"/><Relationship Id="rId5" Type="http://schemas.openxmlformats.org/officeDocument/2006/relationships/image" Target="../media/image107.png"/><Relationship Id="rId4" Type="http://schemas.openxmlformats.org/officeDocument/2006/relationships/image" Target="../media/image122.png"/></Relationships>
</file>

<file path=ppt/slides/_rels/slide69.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jpeg"/><Relationship Id="rId1" Type="http://schemas.openxmlformats.org/officeDocument/2006/relationships/slideLayout" Target="../slideLayouts/slideLayout2.xml"/><Relationship Id="rId4" Type="http://schemas.openxmlformats.org/officeDocument/2006/relationships/image" Target="../media/image125.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1571612"/>
            <a:ext cx="7929618" cy="2571768"/>
          </a:xfrm>
        </p:spPr>
        <p:txBody>
          <a:bodyPr>
            <a:normAutofit fontScale="90000"/>
          </a:bodyPr>
          <a:lstStyle/>
          <a:p>
            <a:pPr eaLnBrk="1" hangingPunct="1">
              <a:lnSpc>
                <a:spcPct val="115000"/>
              </a:lnSpc>
              <a:spcAft>
                <a:spcPts val="1000"/>
              </a:spcAft>
            </a:pPr>
            <a:r>
              <a:rPr lang="es-AR" sz="3600" b="1" dirty="0" smtClean="0">
                <a:solidFill>
                  <a:srgbClr val="FFC000"/>
                </a:solidFill>
              </a:rPr>
              <a:t> </a:t>
            </a:r>
            <a:br>
              <a:rPr lang="es-AR" sz="3600" b="1" dirty="0" smtClean="0">
                <a:solidFill>
                  <a:srgbClr val="FFC000"/>
                </a:solidFill>
              </a:rPr>
            </a:br>
            <a:r>
              <a:rPr lang="es-AR" sz="3600" b="1" dirty="0" smtClean="0">
                <a:solidFill>
                  <a:srgbClr val="FFC000"/>
                </a:solidFill>
              </a:rPr>
              <a:t/>
            </a:r>
            <a:br>
              <a:rPr lang="es-AR" sz="3600" b="1" dirty="0" smtClean="0">
                <a:solidFill>
                  <a:srgbClr val="FFC000"/>
                </a:solidFill>
              </a:rPr>
            </a:br>
            <a:r>
              <a:rPr lang="es-AR" sz="3200" b="1" dirty="0" smtClean="0">
                <a:solidFill>
                  <a:srgbClr val="FFC000"/>
                </a:solidFill>
              </a:rPr>
              <a:t> </a:t>
            </a:r>
            <a:r>
              <a:rPr lang="es-ES" b="1" dirty="0">
                <a:solidFill>
                  <a:schemeClr val="accent6">
                    <a:lumMod val="60000"/>
                    <a:lumOff val="40000"/>
                  </a:schemeClr>
                </a:solidFill>
              </a:rPr>
              <a:t>Arqueología y gestión patrimonial: resultados y propuestas para el ordenamiento territorial </a:t>
            </a:r>
            <a:r>
              <a:rPr lang="es-ES" sz="2000" b="1" dirty="0" smtClean="0">
                <a:solidFill>
                  <a:schemeClr val="accent6">
                    <a:lumMod val="60000"/>
                    <a:lumOff val="40000"/>
                  </a:schemeClr>
                </a:solidFill>
                <a:latin typeface="Arial" charset="0"/>
                <a:cs typeface="Times New Roman" pitchFamily="18" charset="0"/>
              </a:rPr>
              <a:t/>
            </a:r>
            <a:br>
              <a:rPr lang="es-ES" sz="2000" b="1" dirty="0" smtClean="0">
                <a:solidFill>
                  <a:schemeClr val="accent6">
                    <a:lumMod val="60000"/>
                    <a:lumOff val="40000"/>
                  </a:schemeClr>
                </a:solidFill>
                <a:latin typeface="Arial" charset="0"/>
                <a:cs typeface="Times New Roman" pitchFamily="18" charset="0"/>
              </a:rPr>
            </a:br>
            <a:endParaRPr lang="es-ES" sz="2000" b="1" i="1" dirty="0" smtClean="0">
              <a:solidFill>
                <a:schemeClr val="accent6">
                  <a:lumMod val="60000"/>
                  <a:lumOff val="40000"/>
                </a:schemeClr>
              </a:solidFill>
            </a:endParaRPr>
          </a:p>
        </p:txBody>
      </p:sp>
      <p:pic>
        <p:nvPicPr>
          <p:cNvPr id="13316" name="Picture 3"/>
          <p:cNvPicPr>
            <a:picLocks noChangeAspect="1" noChangeArrowheads="1"/>
          </p:cNvPicPr>
          <p:nvPr/>
        </p:nvPicPr>
        <p:blipFill>
          <a:blip r:embed="rId2" cstate="print"/>
          <a:srcRect/>
          <a:stretch>
            <a:fillRect/>
          </a:stretch>
        </p:blipFill>
        <p:spPr bwMode="auto">
          <a:xfrm>
            <a:off x="971550" y="5124450"/>
            <a:ext cx="7048500" cy="1733550"/>
          </a:xfrm>
          <a:prstGeom prst="rect">
            <a:avLst/>
          </a:prstGeom>
          <a:noFill/>
          <a:ln w="9525">
            <a:noFill/>
            <a:miter lim="800000"/>
            <a:headEnd/>
            <a:tailEnd/>
          </a:ln>
        </p:spPr>
      </p:pic>
      <p:sp>
        <p:nvSpPr>
          <p:cNvPr id="4" name="3 CuadroTexto"/>
          <p:cNvSpPr txBox="1"/>
          <p:nvPr/>
        </p:nvSpPr>
        <p:spPr>
          <a:xfrm>
            <a:off x="3491880" y="4365104"/>
            <a:ext cx="2760179" cy="1200329"/>
          </a:xfrm>
          <a:prstGeom prst="rect">
            <a:avLst/>
          </a:prstGeom>
          <a:noFill/>
        </p:spPr>
        <p:txBody>
          <a:bodyPr wrap="none" rtlCol="0">
            <a:spAutoFit/>
          </a:bodyPr>
          <a:lstStyle/>
          <a:p>
            <a:pPr algn="ctr"/>
            <a:r>
              <a:rPr lang="es-AR" b="1" dirty="0" smtClean="0">
                <a:solidFill>
                  <a:schemeClr val="bg1"/>
                </a:solidFill>
                <a:latin typeface="+mn-lt"/>
              </a:rPr>
              <a:t>ROXANA CATTANEO</a:t>
            </a:r>
          </a:p>
          <a:p>
            <a:endParaRPr lang="es-AR" b="1" dirty="0" smtClean="0">
              <a:solidFill>
                <a:schemeClr val="bg1"/>
              </a:solidFill>
              <a:latin typeface="+mn-lt"/>
            </a:endParaRPr>
          </a:p>
          <a:p>
            <a:endParaRPr lang="es-AR" b="1" dirty="0" smtClean="0">
              <a:solidFill>
                <a:schemeClr val="bg1"/>
              </a:solidFill>
              <a:latin typeface="+mn-lt"/>
            </a:endParaRPr>
          </a:p>
          <a:p>
            <a:pPr algn="ctr"/>
            <a:r>
              <a:rPr lang="es-AR" b="1" dirty="0" smtClean="0">
                <a:solidFill>
                  <a:schemeClr val="bg1"/>
                </a:solidFill>
                <a:latin typeface="+mn-lt"/>
              </a:rPr>
              <a:t> 23 y 24 de junio de 2014</a:t>
            </a:r>
            <a:endParaRPr lang="es-AR" b="1" dirty="0">
              <a:solidFill>
                <a:schemeClr val="bg1"/>
              </a:solidFill>
              <a:latin typeface="+mn-lt"/>
            </a:endParaRPr>
          </a:p>
        </p:txBody>
      </p:sp>
      <p:grpSp>
        <p:nvGrpSpPr>
          <p:cNvPr id="3" name="2 Grupo"/>
          <p:cNvGrpSpPr/>
          <p:nvPr/>
        </p:nvGrpSpPr>
        <p:grpSpPr>
          <a:xfrm>
            <a:off x="1677169" y="227982"/>
            <a:ext cx="5991175" cy="824754"/>
            <a:chOff x="827584" y="259405"/>
            <a:chExt cx="6213326" cy="993142"/>
          </a:xfrm>
        </p:grpSpPr>
        <p:pic>
          <p:nvPicPr>
            <p:cNvPr id="2478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59405"/>
              <a:ext cx="2127442" cy="993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478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259406"/>
              <a:ext cx="4197102" cy="993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5" name="Rectangle 7"/>
          <p:cNvSpPr>
            <a:spLocks noGrp="1"/>
          </p:cNvSpPr>
          <p:nvPr>
            <p:ph type="title"/>
          </p:nvPr>
        </p:nvSpPr>
        <p:spPr>
          <a:xfrm>
            <a:off x="5076056" y="1872208"/>
            <a:ext cx="4067944" cy="5229200"/>
          </a:xfrm>
        </p:spPr>
        <p:txBody>
          <a:bodyPr/>
          <a:lstStyle/>
          <a:p>
            <a:pPr algn="r"/>
            <a:r>
              <a:rPr lang="es-ES" sz="2000" b="1" dirty="0" smtClean="0">
                <a:solidFill>
                  <a:schemeClr val="bg1"/>
                </a:solidFill>
              </a:rPr>
              <a:t>Los viajes en procura de información y de colecciones arqueológicas fueron exhaustivos durante los primeros años. </a:t>
            </a:r>
            <a:br>
              <a:rPr lang="es-ES" sz="2000" b="1" dirty="0" smtClean="0">
                <a:solidFill>
                  <a:schemeClr val="bg1"/>
                </a:solidFill>
              </a:rPr>
            </a:br>
            <a:r>
              <a:rPr lang="es-ES" sz="2000" b="1" dirty="0" smtClean="0">
                <a:solidFill>
                  <a:schemeClr val="bg1"/>
                </a:solidFill>
              </a:rPr>
              <a:t>A partir de 1946 comenzarán a ser menos frecuentes </a:t>
            </a:r>
            <a:br>
              <a:rPr lang="es-ES" sz="2000" b="1" dirty="0" smtClean="0">
                <a:solidFill>
                  <a:schemeClr val="bg1"/>
                </a:solidFill>
              </a:rPr>
            </a:br>
            <a:r>
              <a:rPr lang="es-ES" sz="2000" b="1" dirty="0" smtClean="0">
                <a:solidFill>
                  <a:schemeClr val="bg1"/>
                </a:solidFill>
              </a:rPr>
              <a:t>Al contrario de lo que ocurrirá con los viajes folklóricos que aumentarán en su frecuencia anual y en personas a cargo de hacerlos. </a:t>
            </a:r>
            <a:br>
              <a:rPr lang="es-ES" sz="2000" b="1" dirty="0" smtClean="0">
                <a:solidFill>
                  <a:schemeClr val="bg1"/>
                </a:solidFill>
              </a:rPr>
            </a:br>
            <a:r>
              <a:rPr lang="es-ES" sz="2000" b="1" dirty="0" smtClean="0">
                <a:solidFill>
                  <a:schemeClr val="bg1"/>
                </a:solidFill>
              </a:rPr>
              <a:t>A partir de 1945, la recolección en el terreno de material folklórico crecerá notablemente como una tendencia que se mantendrá hasta  1956.</a:t>
            </a:r>
          </a:p>
        </p:txBody>
      </p:sp>
      <p:graphicFrame>
        <p:nvGraphicFramePr>
          <p:cNvPr id="53251" name="Object 3"/>
          <p:cNvGraphicFramePr>
            <a:graphicFrameLocks noGrp="1" noChangeAspect="1"/>
          </p:cNvGraphicFramePr>
          <p:nvPr>
            <p:ph sz="half" idx="1"/>
          </p:nvPr>
        </p:nvGraphicFramePr>
        <p:xfrm>
          <a:off x="-684584" y="0"/>
          <a:ext cx="7778750" cy="4808537"/>
        </p:xfrm>
        <a:graphic>
          <a:graphicData uri="http://schemas.openxmlformats.org/presentationml/2006/ole">
            <mc:AlternateContent xmlns:mc="http://schemas.openxmlformats.org/markup-compatibility/2006">
              <mc:Choice xmlns:v="urn:schemas-microsoft-com:vml" Requires="v">
                <p:oleObj spid="_x0000_s247834" name="Document" r:id="rId4" imgW="10953134" imgH="6770373" progId="Word.Document.8">
                  <p:embed/>
                </p:oleObj>
              </mc:Choice>
              <mc:Fallback>
                <p:oleObj name="Document" r:id="rId4" imgW="10953134" imgH="6770373"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584" y="0"/>
                        <a:ext cx="7778750" cy="4808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3254" name="Object 6"/>
          <p:cNvGraphicFramePr>
            <a:graphicFrameLocks noGrp="1" noChangeAspect="1"/>
          </p:cNvGraphicFramePr>
          <p:nvPr>
            <p:ph sz="half" idx="2"/>
          </p:nvPr>
        </p:nvGraphicFramePr>
        <p:xfrm>
          <a:off x="-684584" y="4797152"/>
          <a:ext cx="6659562" cy="2562225"/>
        </p:xfrm>
        <a:graphic>
          <a:graphicData uri="http://schemas.openxmlformats.org/presentationml/2006/ole">
            <mc:AlternateContent xmlns:mc="http://schemas.openxmlformats.org/markup-compatibility/2006">
              <mc:Choice xmlns:v="urn:schemas-microsoft-com:vml" Requires="v">
                <p:oleObj spid="_x0000_s247835" name="Document" r:id="rId6" imgW="9048475" imgH="3481331" progId="Word.Document.8">
                  <p:embed/>
                </p:oleObj>
              </mc:Choice>
              <mc:Fallback>
                <p:oleObj name="Document" r:id="rId6" imgW="9048475" imgH="3481331"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4584" y="4797152"/>
                        <a:ext cx="6659562"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3258" name="Rectangle 10"/>
          <p:cNvSpPr>
            <a:spLocks noChangeArrowheads="1"/>
          </p:cNvSpPr>
          <p:nvPr/>
        </p:nvSpPr>
        <p:spPr bwMode="auto">
          <a:xfrm>
            <a:off x="0" y="2143125"/>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53257" name="Object 9"/>
          <p:cNvGraphicFramePr>
            <a:graphicFrameLocks noChangeAspect="1"/>
          </p:cNvGraphicFramePr>
          <p:nvPr/>
        </p:nvGraphicFramePr>
        <p:xfrm>
          <a:off x="971600" y="2276872"/>
          <a:ext cx="2952576" cy="2214432"/>
        </p:xfrm>
        <a:graphic>
          <a:graphicData uri="http://schemas.openxmlformats.org/presentationml/2006/ole">
            <mc:AlternateContent xmlns:mc="http://schemas.openxmlformats.org/markup-compatibility/2006">
              <mc:Choice xmlns:v="urn:schemas-microsoft-com:vml" Requires="v">
                <p:oleObj spid="_x0000_s247836" name="Imagen de mapa de bits" r:id="rId8" imgW="3428571" imgH="2572109" progId="PBrush">
                  <p:embed/>
                </p:oleObj>
              </mc:Choice>
              <mc:Fallback>
                <p:oleObj name="Imagen de mapa de bits" r:id="rId8" imgW="3428571" imgH="2572109" progId="PBrush">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1600" y="2276872"/>
                        <a:ext cx="2952576" cy="221443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2"/>
          <p:cNvSpPr txBox="1">
            <a:spLocks/>
          </p:cNvSpPr>
          <p:nvPr/>
        </p:nvSpPr>
        <p:spPr bwMode="auto">
          <a:xfrm>
            <a:off x="6181328" y="116632"/>
            <a:ext cx="2962672" cy="20022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3200" b="0" i="0" u="none" strike="noStrike" kern="1200" cap="none" spc="0" normalizeH="0" baseline="0" noProof="0" smtClean="0">
                <a:ln>
                  <a:noFill/>
                </a:ln>
                <a:solidFill>
                  <a:srgbClr val="FFC000"/>
                </a:solidFill>
                <a:effectLst/>
                <a:uLnTx/>
                <a:uFillTx/>
                <a:latin typeface="+mj-lt"/>
                <a:ea typeface="+mj-ea"/>
                <a:cs typeface="+mj-cs"/>
              </a:rPr>
              <a:t>Las colecciones fundadoras</a:t>
            </a:r>
            <a:endParaRPr kumimoji="0" lang="es-ES" sz="3200" b="0" i="0" u="none" strike="noStrike" kern="1200" cap="none" spc="0" normalizeH="0" baseline="0" noProof="0" dirty="0" smtClean="0">
              <a:ln>
                <a:noFill/>
              </a:ln>
              <a:solidFill>
                <a:srgbClr val="FFC000"/>
              </a:solidFill>
              <a:effectLst/>
              <a:uLnTx/>
              <a:uFillTx/>
              <a:latin typeface="+mj-lt"/>
              <a:ea typeface="+mj-ea"/>
              <a:cs typeface="+mj-cs"/>
            </a:endParaRPr>
          </a:p>
        </p:txBody>
      </p:sp>
    </p:spTree>
    <p:extLst>
      <p:ext uri="{BB962C8B-B14F-4D97-AF65-F5344CB8AC3E}">
        <p14:creationId xmlns:p14="http://schemas.microsoft.com/office/powerpoint/2010/main" val="3788882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22889" name="Object 9"/>
          <p:cNvGraphicFramePr>
            <a:graphicFrameLocks noChangeAspect="1"/>
          </p:cNvGraphicFramePr>
          <p:nvPr/>
        </p:nvGraphicFramePr>
        <p:xfrm>
          <a:off x="785813" y="1936750"/>
          <a:ext cx="7929562" cy="4778375"/>
        </p:xfrm>
        <a:graphic>
          <a:graphicData uri="http://schemas.openxmlformats.org/presentationml/2006/ole">
            <mc:AlternateContent xmlns:mc="http://schemas.openxmlformats.org/markup-compatibility/2006">
              <mc:Choice xmlns:v="urn:schemas-microsoft-com:vml" Requires="v">
                <p:oleObj spid="_x0000_s248842" name="Gráfico" r:id="rId3" imgW="6232680" imgH="3127680" progId="Excel.Sheet.8">
                  <p:embed/>
                </p:oleObj>
              </mc:Choice>
              <mc:Fallback>
                <p:oleObj name="Gráfico" r:id="rId3" imgW="6232680" imgH="3127680"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813" y="1936750"/>
                        <a:ext cx="7929562" cy="477837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163" name="Rectangle 2"/>
          <p:cNvSpPr>
            <a:spLocks noGrp="1" noChangeArrowheads="1"/>
          </p:cNvSpPr>
          <p:nvPr>
            <p:ph type="title" idx="4294967295"/>
          </p:nvPr>
        </p:nvSpPr>
        <p:spPr>
          <a:xfrm>
            <a:off x="1066800" y="609600"/>
            <a:ext cx="7848600" cy="1143000"/>
          </a:xfrm>
        </p:spPr>
        <p:txBody>
          <a:bodyPr anchor="b"/>
          <a:lstStyle/>
          <a:p>
            <a:pPr eaLnBrk="1" hangingPunct="1"/>
            <a:r>
              <a:rPr lang="es-MX" dirty="0" smtClean="0">
                <a:solidFill>
                  <a:srgbClr val="FFC000"/>
                </a:solidFill>
              </a:rPr>
              <a:t>Colecciones</a:t>
            </a:r>
            <a:endParaRPr lang="es-ES" dirty="0" smtClean="0">
              <a:solidFill>
                <a:srgbClr val="FFC000"/>
              </a:solidFill>
            </a:endParaRPr>
          </a:p>
        </p:txBody>
      </p:sp>
    </p:spTree>
    <p:extLst>
      <p:ext uri="{BB962C8B-B14F-4D97-AF65-F5344CB8AC3E}">
        <p14:creationId xmlns:p14="http://schemas.microsoft.com/office/powerpoint/2010/main" val="1994943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741" name="Picture 1221" descr="cordoba mapa politico fauna x decada"/>
          <p:cNvPicPr>
            <a:picLocks noChangeAspect="1" noChangeArrowheads="1"/>
          </p:cNvPicPr>
          <p:nvPr/>
        </p:nvPicPr>
        <p:blipFill>
          <a:blip r:embed="rId3" cstate="print"/>
          <a:srcRect/>
          <a:stretch>
            <a:fillRect/>
          </a:stretch>
        </p:blipFill>
        <p:spPr bwMode="auto">
          <a:xfrm>
            <a:off x="1428728" y="1071546"/>
            <a:ext cx="6510385" cy="5286412"/>
          </a:xfrm>
          <a:prstGeom prst="rect">
            <a:avLst/>
          </a:prstGeom>
          <a:noFill/>
        </p:spPr>
      </p:pic>
      <p:sp>
        <p:nvSpPr>
          <p:cNvPr id="4" name="3 Rectángulo"/>
          <p:cNvSpPr/>
          <p:nvPr/>
        </p:nvSpPr>
        <p:spPr>
          <a:xfrm>
            <a:off x="1000100" y="285728"/>
            <a:ext cx="6929486" cy="646331"/>
          </a:xfrm>
          <a:prstGeom prst="rect">
            <a:avLst/>
          </a:prstGeom>
        </p:spPr>
        <p:txBody>
          <a:bodyPr wrap="square">
            <a:spAutoFit/>
          </a:bodyPr>
          <a:lstStyle/>
          <a:p>
            <a:pPr algn="ctr"/>
            <a:r>
              <a:rPr lang="es-ES" b="1" dirty="0" smtClean="0">
                <a:solidFill>
                  <a:srgbClr val="FFC000"/>
                </a:solidFill>
              </a:rPr>
              <a:t>MAPA DE ORIGEN DE PROCEDENCIA DE LAS COLECCIONES IZETA Y BONNIN  (2008)</a:t>
            </a:r>
            <a:endParaRPr lang="es-AR" b="1" dirty="0">
              <a:solidFill>
                <a:srgbClr val="FFC000"/>
              </a:solidFill>
            </a:endParaRPr>
          </a:p>
        </p:txBody>
      </p:sp>
    </p:spTree>
    <p:extLst>
      <p:ext uri="{BB962C8B-B14F-4D97-AF65-F5344CB8AC3E}">
        <p14:creationId xmlns:p14="http://schemas.microsoft.com/office/powerpoint/2010/main" val="1789015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332656"/>
            <a:ext cx="8064896" cy="646331"/>
          </a:xfrm>
          <a:prstGeom prst="rect">
            <a:avLst/>
          </a:prstGeom>
        </p:spPr>
        <p:txBody>
          <a:bodyPr wrap="square">
            <a:spAutoFit/>
          </a:bodyPr>
          <a:lstStyle/>
          <a:p>
            <a:pPr algn="ctr"/>
            <a:r>
              <a:rPr lang="es-ES" sz="3600" b="1" dirty="0" smtClean="0">
                <a:solidFill>
                  <a:srgbClr val="FFC000"/>
                </a:solidFill>
                <a:latin typeface="+mj-lt"/>
              </a:rPr>
              <a:t>Colecciones de antropología física  </a:t>
            </a:r>
          </a:p>
        </p:txBody>
      </p:sp>
      <p:pic>
        <p:nvPicPr>
          <p:cNvPr id="137218" name="Picture 2"/>
          <p:cNvPicPr>
            <a:picLocks noChangeAspect="1" noChangeArrowheads="1"/>
          </p:cNvPicPr>
          <p:nvPr/>
        </p:nvPicPr>
        <p:blipFill>
          <a:blip r:embed="rId3" cstate="print"/>
          <a:srcRect/>
          <a:stretch>
            <a:fillRect/>
          </a:stretch>
        </p:blipFill>
        <p:spPr bwMode="auto">
          <a:xfrm>
            <a:off x="6228184" y="4653136"/>
            <a:ext cx="2686050" cy="2028825"/>
          </a:xfrm>
          <a:prstGeom prst="rect">
            <a:avLst/>
          </a:prstGeom>
          <a:noFill/>
          <a:ln w="9525">
            <a:noFill/>
            <a:miter lim="800000"/>
            <a:headEnd/>
            <a:tailEnd/>
          </a:ln>
        </p:spPr>
      </p:pic>
      <p:pic>
        <p:nvPicPr>
          <p:cNvPr id="137219" name="Picture 3"/>
          <p:cNvPicPr>
            <a:picLocks noChangeAspect="1" noChangeArrowheads="1"/>
          </p:cNvPicPr>
          <p:nvPr/>
        </p:nvPicPr>
        <p:blipFill>
          <a:blip r:embed="rId4" cstate="print"/>
          <a:srcRect/>
          <a:stretch>
            <a:fillRect/>
          </a:stretch>
        </p:blipFill>
        <p:spPr bwMode="auto">
          <a:xfrm>
            <a:off x="2937495" y="4653136"/>
            <a:ext cx="2714625" cy="2019300"/>
          </a:xfrm>
          <a:prstGeom prst="rect">
            <a:avLst/>
          </a:prstGeom>
          <a:noFill/>
          <a:ln w="9525">
            <a:noFill/>
            <a:miter lim="800000"/>
            <a:headEnd/>
            <a:tailEnd/>
          </a:ln>
        </p:spPr>
      </p:pic>
      <p:graphicFrame>
        <p:nvGraphicFramePr>
          <p:cNvPr id="5" name="4 Diagrama"/>
          <p:cNvGraphicFramePr/>
          <p:nvPr/>
        </p:nvGraphicFramePr>
        <p:xfrm>
          <a:off x="2915816" y="764704"/>
          <a:ext cx="6096000"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6" name="5 Rectángulo"/>
          <p:cNvSpPr/>
          <p:nvPr/>
        </p:nvSpPr>
        <p:spPr>
          <a:xfrm>
            <a:off x="285720" y="1357298"/>
            <a:ext cx="2286000" cy="5016758"/>
          </a:xfrm>
          <a:prstGeom prst="rect">
            <a:avLst/>
          </a:prstGeom>
        </p:spPr>
        <p:txBody>
          <a:bodyPr>
            <a:spAutoFit/>
          </a:bodyPr>
          <a:lstStyle/>
          <a:p>
            <a:pPr lvl="0"/>
            <a:r>
              <a:rPr lang="es-ES" sz="2000" b="1" dirty="0" smtClean="0">
                <a:solidFill>
                  <a:prstClr val="white"/>
                </a:solidFill>
                <a:latin typeface="+mn-lt"/>
              </a:rPr>
              <a:t>La colección de restos humanos se fue adquiriendo principalmente por dos vías: </a:t>
            </a:r>
          </a:p>
          <a:p>
            <a:pPr lvl="0"/>
            <a:endParaRPr lang="es-ES" sz="2000" b="1" dirty="0" smtClean="0">
              <a:solidFill>
                <a:prstClr val="white"/>
              </a:solidFill>
              <a:latin typeface="+mn-lt"/>
            </a:endParaRPr>
          </a:p>
          <a:p>
            <a:pPr lvl="0"/>
            <a:r>
              <a:rPr lang="es-ES" sz="2000" b="1" dirty="0" smtClean="0">
                <a:solidFill>
                  <a:prstClr val="white"/>
                </a:solidFill>
                <a:latin typeface="+mn-lt"/>
              </a:rPr>
              <a:t>a) exhumados en excavaciones arqueológicas en proyectos de investigación </a:t>
            </a:r>
          </a:p>
          <a:p>
            <a:pPr lvl="0"/>
            <a:endParaRPr lang="es-ES" sz="2000" b="1" dirty="0" smtClean="0">
              <a:solidFill>
                <a:prstClr val="white"/>
              </a:solidFill>
              <a:latin typeface="+mn-lt"/>
            </a:endParaRPr>
          </a:p>
          <a:p>
            <a:pPr lvl="0"/>
            <a:r>
              <a:rPr lang="es-ES" sz="2000" b="1" dirty="0" smtClean="0">
                <a:solidFill>
                  <a:prstClr val="white"/>
                </a:solidFill>
                <a:latin typeface="+mn-lt"/>
              </a:rPr>
              <a:t>b) por cesión definitiva o temporaria de terceros.  </a:t>
            </a:r>
          </a:p>
        </p:txBody>
      </p:sp>
    </p:spTree>
    <p:extLst>
      <p:ext uri="{BB962C8B-B14F-4D97-AF65-F5344CB8AC3E}">
        <p14:creationId xmlns:p14="http://schemas.microsoft.com/office/powerpoint/2010/main" val="20324964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s-ES" sz="3600" dirty="0" smtClean="0">
                <a:solidFill>
                  <a:srgbClr val="FFC000"/>
                </a:solidFill>
              </a:rPr>
              <a:t>Iniciativas surgidas de la Institución frente a la situación en 1998 </a:t>
            </a:r>
          </a:p>
        </p:txBody>
      </p:sp>
      <p:sp>
        <p:nvSpPr>
          <p:cNvPr id="21506" name="Content Placeholder 2"/>
          <p:cNvSpPr>
            <a:spLocks noGrp="1"/>
          </p:cNvSpPr>
          <p:nvPr>
            <p:ph idx="1"/>
          </p:nvPr>
        </p:nvSpPr>
        <p:spPr>
          <a:xfrm>
            <a:off x="457200" y="2143116"/>
            <a:ext cx="8686800" cy="4429156"/>
          </a:xfrm>
        </p:spPr>
        <p:txBody>
          <a:bodyPr/>
          <a:lstStyle/>
          <a:p>
            <a:pPr eaLnBrk="1" hangingPunct="1"/>
            <a:r>
              <a:rPr lang="es-ES" sz="2800" dirty="0" smtClean="0">
                <a:solidFill>
                  <a:schemeClr val="bg1"/>
                </a:solidFill>
              </a:rPr>
              <a:t>1999. Se retiraron de las exhibiciones los restos humanos.</a:t>
            </a:r>
          </a:p>
          <a:p>
            <a:pPr eaLnBrk="1" hangingPunct="1"/>
            <a:r>
              <a:rPr lang="es-ES" sz="2800" dirty="0" smtClean="0">
                <a:solidFill>
                  <a:schemeClr val="bg1"/>
                </a:solidFill>
              </a:rPr>
              <a:t>Plan especial de conservación de restos humanos</a:t>
            </a:r>
          </a:p>
          <a:p>
            <a:pPr eaLnBrk="1" hangingPunct="1"/>
            <a:r>
              <a:rPr lang="es-ES" sz="2800" dirty="0" smtClean="0">
                <a:solidFill>
                  <a:schemeClr val="bg1"/>
                </a:solidFill>
              </a:rPr>
              <a:t>Problema: tratamiento científico de las colecciones</a:t>
            </a:r>
          </a:p>
          <a:p>
            <a:pPr eaLnBrk="1" hangingPunct="1"/>
            <a:r>
              <a:rPr lang="es-ES" sz="2800" dirty="0" smtClean="0">
                <a:solidFill>
                  <a:schemeClr val="bg1"/>
                </a:solidFill>
              </a:rPr>
              <a:t>Desconocimiento de cantidad,  procedencia,  desarticulación</a:t>
            </a:r>
          </a:p>
          <a:p>
            <a:pPr eaLnBrk="1" hangingPunct="1"/>
            <a:r>
              <a:rPr lang="es-ES" sz="2800" dirty="0" smtClean="0">
                <a:solidFill>
                  <a:schemeClr val="bg1"/>
                </a:solidFill>
              </a:rPr>
              <a:t>Desarrollo de Programas institucionales orientados a colecciones  y a fortalecer los vínculos con las comunidades</a:t>
            </a:r>
          </a:p>
          <a:p>
            <a:pPr eaLnBrk="1" hangingPunct="1"/>
            <a:endParaRPr lang="es-ES" sz="2800" dirty="0" smtClean="0">
              <a:solidFill>
                <a:schemeClr val="bg1"/>
              </a:solidFill>
            </a:endParaRPr>
          </a:p>
        </p:txBody>
      </p:sp>
    </p:spTree>
    <p:extLst>
      <p:ext uri="{BB962C8B-B14F-4D97-AF65-F5344CB8AC3E}">
        <p14:creationId xmlns:p14="http://schemas.microsoft.com/office/powerpoint/2010/main" val="239401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500034" y="0"/>
            <a:ext cx="8229600" cy="1143000"/>
          </a:xfrm>
        </p:spPr>
        <p:txBody>
          <a:bodyPr/>
          <a:lstStyle/>
          <a:p>
            <a:pPr eaLnBrk="1" hangingPunct="1"/>
            <a:r>
              <a:rPr lang="es-ES" sz="3600" b="1" dirty="0" smtClean="0">
                <a:solidFill>
                  <a:srgbClr val="FFC000"/>
                </a:solidFill>
              </a:rPr>
              <a:t>Algunos datos de la interacción</a:t>
            </a:r>
          </a:p>
        </p:txBody>
      </p:sp>
      <p:sp>
        <p:nvSpPr>
          <p:cNvPr id="26626" name="Content Placeholder 2"/>
          <p:cNvSpPr>
            <a:spLocks noGrp="1"/>
          </p:cNvSpPr>
          <p:nvPr>
            <p:ph idx="1"/>
          </p:nvPr>
        </p:nvSpPr>
        <p:spPr>
          <a:xfrm>
            <a:off x="0" y="1000124"/>
            <a:ext cx="9144000" cy="5857875"/>
          </a:xfrm>
        </p:spPr>
        <p:txBody>
          <a:bodyPr/>
          <a:lstStyle/>
          <a:p>
            <a:pPr eaLnBrk="1" hangingPunct="1"/>
            <a:endParaRPr lang="es-ES" sz="2400" dirty="0" smtClean="0">
              <a:solidFill>
                <a:srgbClr val="FFC000"/>
              </a:solidFill>
            </a:endParaRPr>
          </a:p>
          <a:p>
            <a:pPr eaLnBrk="1" hangingPunct="1"/>
            <a:r>
              <a:rPr lang="es-ES" sz="2400" dirty="0" smtClean="0">
                <a:solidFill>
                  <a:srgbClr val="FFC000"/>
                </a:solidFill>
              </a:rPr>
              <a:t>2003 </a:t>
            </a:r>
            <a:r>
              <a:rPr lang="es-ES" sz="2400" dirty="0" smtClean="0">
                <a:solidFill>
                  <a:schemeClr val="bg1"/>
                </a:solidFill>
              </a:rPr>
              <a:t>Se radica en el museo el proyecto CONICET de Antropología Molecular dirigido por el Dr. </a:t>
            </a:r>
            <a:r>
              <a:rPr lang="es-ES" sz="2400" dirty="0" err="1" smtClean="0">
                <a:solidFill>
                  <a:schemeClr val="bg1"/>
                </a:solidFill>
              </a:rPr>
              <a:t>Dario</a:t>
            </a:r>
            <a:r>
              <a:rPr lang="es-ES" sz="2400" dirty="0" smtClean="0">
                <a:solidFill>
                  <a:schemeClr val="bg1"/>
                </a:solidFill>
              </a:rPr>
              <a:t> </a:t>
            </a:r>
            <a:r>
              <a:rPr lang="es-ES" sz="2400" dirty="0" err="1" smtClean="0">
                <a:solidFill>
                  <a:schemeClr val="bg1"/>
                </a:solidFill>
              </a:rPr>
              <a:t>Demarchi</a:t>
            </a:r>
            <a:endParaRPr lang="es-ES" sz="2400" dirty="0" smtClean="0">
              <a:solidFill>
                <a:schemeClr val="bg1"/>
              </a:solidFill>
            </a:endParaRPr>
          </a:p>
          <a:p>
            <a:pPr eaLnBrk="1" hangingPunct="1"/>
            <a:r>
              <a:rPr lang="es-ES" sz="2400" dirty="0" smtClean="0">
                <a:solidFill>
                  <a:srgbClr val="FFC000"/>
                </a:solidFill>
              </a:rPr>
              <a:t>2004: </a:t>
            </a:r>
            <a:r>
              <a:rPr lang="es-ES" sz="2400" dirty="0" smtClean="0">
                <a:solidFill>
                  <a:schemeClr val="bg1"/>
                </a:solidFill>
              </a:rPr>
              <a:t>Encuentro en </a:t>
            </a:r>
            <a:r>
              <a:rPr lang="es-ES" sz="2400" dirty="0" err="1" smtClean="0">
                <a:solidFill>
                  <a:schemeClr val="bg1"/>
                </a:solidFill>
              </a:rPr>
              <a:t>Traslasierra</a:t>
            </a:r>
            <a:r>
              <a:rPr lang="es-ES" sz="2400" dirty="0" smtClean="0">
                <a:solidFill>
                  <a:schemeClr val="bg1"/>
                </a:solidFill>
              </a:rPr>
              <a:t>, San Carlos Minas, y otras comunidades del norte de Córdoba que luego se van a constituir  como comunidades indígenas</a:t>
            </a:r>
          </a:p>
          <a:p>
            <a:pPr eaLnBrk="1" hangingPunct="1"/>
            <a:r>
              <a:rPr lang="es-ES" sz="2400" dirty="0" smtClean="0">
                <a:solidFill>
                  <a:srgbClr val="FFC000"/>
                </a:solidFill>
              </a:rPr>
              <a:t>2004 </a:t>
            </a:r>
            <a:r>
              <a:rPr lang="es-ES" sz="2400" dirty="0" smtClean="0">
                <a:solidFill>
                  <a:schemeClr val="bg1"/>
                </a:solidFill>
              </a:rPr>
              <a:t>Búsqueda de información sobre el proyecto de ADN (Dr. </a:t>
            </a:r>
            <a:r>
              <a:rPr lang="es-ES" sz="2400" dirty="0" err="1" smtClean="0">
                <a:solidFill>
                  <a:schemeClr val="bg1"/>
                </a:solidFill>
              </a:rPr>
              <a:t>Dario</a:t>
            </a:r>
            <a:r>
              <a:rPr lang="es-ES" sz="2400" dirty="0" smtClean="0">
                <a:solidFill>
                  <a:schemeClr val="bg1"/>
                </a:solidFill>
              </a:rPr>
              <a:t> </a:t>
            </a:r>
            <a:r>
              <a:rPr lang="es-ES" sz="2400" dirty="0" err="1" smtClean="0">
                <a:solidFill>
                  <a:schemeClr val="bg1"/>
                </a:solidFill>
              </a:rPr>
              <a:t>Demarchi</a:t>
            </a:r>
            <a:r>
              <a:rPr lang="es-ES" sz="2400" dirty="0" smtClean="0">
                <a:solidFill>
                  <a:schemeClr val="bg1"/>
                </a:solidFill>
              </a:rPr>
              <a:t> y colaboradores)</a:t>
            </a:r>
          </a:p>
          <a:p>
            <a:pPr eaLnBrk="1" hangingPunct="1"/>
            <a:r>
              <a:rPr lang="es-ES" sz="2400" dirty="0" smtClean="0">
                <a:solidFill>
                  <a:srgbClr val="FFC000"/>
                </a:solidFill>
              </a:rPr>
              <a:t>2006: </a:t>
            </a:r>
            <a:r>
              <a:rPr lang="es-ES" sz="2400" dirty="0" smtClean="0">
                <a:solidFill>
                  <a:schemeClr val="bg1"/>
                </a:solidFill>
              </a:rPr>
              <a:t>Programa Antropología y comunidades Primer subsidio Patrimonio y Sociedad de SPU</a:t>
            </a:r>
          </a:p>
          <a:p>
            <a:pPr eaLnBrk="1" hangingPunct="1"/>
            <a:r>
              <a:rPr lang="es-ES" sz="2400" dirty="0" smtClean="0">
                <a:solidFill>
                  <a:srgbClr val="FFC000"/>
                </a:solidFill>
              </a:rPr>
              <a:t>2007: </a:t>
            </a:r>
            <a:r>
              <a:rPr lang="es-ES" sz="2400" dirty="0" smtClean="0">
                <a:solidFill>
                  <a:schemeClr val="bg1"/>
                </a:solidFill>
              </a:rPr>
              <a:t>Contacto con el ICA pidiendo profesores para su carrera de profesorado en Antropología (Alfonso Uribe, Gustavo Martínez, Emiliano Salguero, Laura </a:t>
            </a:r>
            <a:r>
              <a:rPr lang="es-ES" sz="2400" dirty="0" err="1" smtClean="0">
                <a:solidFill>
                  <a:schemeClr val="bg1"/>
                </a:solidFill>
              </a:rPr>
              <a:t>Micetich</a:t>
            </a:r>
            <a:r>
              <a:rPr lang="es-ES" sz="2400" dirty="0" smtClean="0">
                <a:solidFill>
                  <a:schemeClr val="bg1"/>
                </a:solidFill>
              </a:rPr>
              <a:t>, </a:t>
            </a:r>
            <a:r>
              <a:rPr lang="es-ES" sz="2400" dirty="0" err="1" smtClean="0">
                <a:solidFill>
                  <a:schemeClr val="bg1"/>
                </a:solidFill>
              </a:rPr>
              <a:t>German</a:t>
            </a:r>
            <a:r>
              <a:rPr lang="es-ES" sz="2400" dirty="0" smtClean="0">
                <a:solidFill>
                  <a:schemeClr val="bg1"/>
                </a:solidFill>
              </a:rPr>
              <a:t> Figueroa) </a:t>
            </a:r>
          </a:p>
          <a:p>
            <a:pPr eaLnBrk="1" hangingPunct="1"/>
            <a:endParaRPr lang="es-ES" sz="2400" dirty="0" smtClean="0">
              <a:solidFill>
                <a:schemeClr val="bg1"/>
              </a:solidFill>
            </a:endParaRPr>
          </a:p>
          <a:p>
            <a:pPr eaLnBrk="1" hangingPunct="1"/>
            <a:endParaRPr lang="es-ES" sz="2400" dirty="0" smtClean="0">
              <a:solidFill>
                <a:schemeClr val="bg1"/>
              </a:solidFill>
            </a:endParaRPr>
          </a:p>
          <a:p>
            <a:pPr eaLnBrk="1" hangingPunct="1"/>
            <a:endParaRPr lang="es-ES" sz="2400" dirty="0" smtClean="0">
              <a:solidFill>
                <a:schemeClr val="bg1"/>
              </a:solidFill>
            </a:endParaRPr>
          </a:p>
        </p:txBody>
      </p:sp>
    </p:spTree>
    <p:extLst>
      <p:ext uri="{BB962C8B-B14F-4D97-AF65-F5344CB8AC3E}">
        <p14:creationId xmlns:p14="http://schemas.microsoft.com/office/powerpoint/2010/main" val="102470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200" dirty="0" smtClean="0">
                <a:solidFill>
                  <a:srgbClr val="FFC000"/>
                </a:solidFill>
              </a:rPr>
              <a:t>Programa “Patrimonio Local y Sociedad”, </a:t>
            </a:r>
            <a:endParaRPr lang="es-AR" sz="3200" dirty="0">
              <a:solidFill>
                <a:srgbClr val="FFC000"/>
              </a:solidFill>
            </a:endParaRPr>
          </a:p>
        </p:txBody>
      </p:sp>
      <p:sp>
        <p:nvSpPr>
          <p:cNvPr id="3" name="2 Marcador de contenido"/>
          <p:cNvSpPr>
            <a:spLocks noGrp="1"/>
          </p:cNvSpPr>
          <p:nvPr>
            <p:ph idx="1"/>
          </p:nvPr>
        </p:nvSpPr>
        <p:spPr/>
        <p:txBody>
          <a:bodyPr/>
          <a:lstStyle/>
          <a:p>
            <a:r>
              <a:rPr lang="es-ES" dirty="0" smtClean="0">
                <a:solidFill>
                  <a:schemeClr val="bg1"/>
                </a:solidFill>
              </a:rPr>
              <a:t>El dependiente de la Secretaría de Extensión de la UNC, cuya sede es el Museo de Antropología, inicio sus actividades en Agosto de 2007 y hasta el 2011 bajo la coordinación de la </a:t>
            </a:r>
            <a:r>
              <a:rPr lang="es-ES" b="1" dirty="0" smtClean="0">
                <a:solidFill>
                  <a:schemeClr val="bg1"/>
                </a:solidFill>
              </a:rPr>
              <a:t>Magíster Yoli Martini</a:t>
            </a:r>
          </a:p>
          <a:p>
            <a:r>
              <a:rPr lang="es-ES" b="1" dirty="0" smtClean="0">
                <a:solidFill>
                  <a:schemeClr val="bg1"/>
                </a:solidFill>
              </a:rPr>
              <a:t>Asesoramiento</a:t>
            </a:r>
          </a:p>
          <a:p>
            <a:r>
              <a:rPr lang="es-ES" b="1" dirty="0" smtClean="0">
                <a:solidFill>
                  <a:schemeClr val="bg1"/>
                </a:solidFill>
              </a:rPr>
              <a:t>Plan de formación </a:t>
            </a:r>
            <a:endParaRPr lang="es-AR" dirty="0">
              <a:solidFill>
                <a:schemeClr val="bg1"/>
              </a:solidFill>
            </a:endParaRPr>
          </a:p>
        </p:txBody>
      </p:sp>
    </p:spTree>
    <p:extLst>
      <p:ext uri="{BB962C8B-B14F-4D97-AF65-F5344CB8AC3E}">
        <p14:creationId xmlns:p14="http://schemas.microsoft.com/office/powerpoint/2010/main" val="15348332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s-ES" sz="3600" dirty="0" smtClean="0">
                <a:solidFill>
                  <a:srgbClr val="FFC000"/>
                </a:solidFill>
              </a:rPr>
              <a:t>Programa Antropología y Comunidades</a:t>
            </a:r>
            <a:br>
              <a:rPr lang="es-ES" sz="3600" dirty="0" smtClean="0">
                <a:solidFill>
                  <a:srgbClr val="FFC000"/>
                </a:solidFill>
              </a:rPr>
            </a:br>
            <a:r>
              <a:rPr lang="es-ES" sz="3600" dirty="0" smtClean="0">
                <a:solidFill>
                  <a:srgbClr val="FFC000"/>
                </a:solidFill>
              </a:rPr>
              <a:t>2007-2008</a:t>
            </a:r>
          </a:p>
        </p:txBody>
      </p:sp>
      <p:sp>
        <p:nvSpPr>
          <p:cNvPr id="28674" name="Content Placeholder 2"/>
          <p:cNvSpPr>
            <a:spLocks noGrp="1"/>
          </p:cNvSpPr>
          <p:nvPr>
            <p:ph idx="1"/>
          </p:nvPr>
        </p:nvSpPr>
        <p:spPr/>
        <p:txBody>
          <a:bodyPr/>
          <a:lstStyle/>
          <a:p>
            <a:pPr eaLnBrk="1" hangingPunct="1"/>
            <a:r>
              <a:rPr lang="es-ES" dirty="0" smtClean="0">
                <a:solidFill>
                  <a:schemeClr val="bg1"/>
                </a:solidFill>
              </a:rPr>
              <a:t>El programa Antropología y Comunidades es coordinado por la Magíster Laura </a:t>
            </a:r>
            <a:r>
              <a:rPr lang="es-ES" dirty="0" err="1" smtClean="0">
                <a:solidFill>
                  <a:schemeClr val="bg1"/>
                </a:solidFill>
              </a:rPr>
              <a:t>Misetich</a:t>
            </a:r>
            <a:r>
              <a:rPr lang="es-ES" dirty="0" smtClean="0">
                <a:solidFill>
                  <a:schemeClr val="bg1"/>
                </a:solidFill>
              </a:rPr>
              <a:t>. </a:t>
            </a:r>
          </a:p>
          <a:p>
            <a:pPr eaLnBrk="1" hangingPunct="1"/>
            <a:r>
              <a:rPr lang="es-ES" dirty="0" smtClean="0">
                <a:solidFill>
                  <a:schemeClr val="bg1"/>
                </a:solidFill>
              </a:rPr>
              <a:t>Participaron y trabajaron con comunidades  e instituciones en áreas rurales de la provincia de Córdoba, creando y/o fortaleciendo redes </a:t>
            </a:r>
            <a:r>
              <a:rPr lang="es-ES" dirty="0" err="1" smtClean="0">
                <a:solidFill>
                  <a:schemeClr val="bg1"/>
                </a:solidFill>
              </a:rPr>
              <a:t>sociocomunitarias</a:t>
            </a:r>
            <a:r>
              <a:rPr lang="es-ES" dirty="0" smtClean="0">
                <a:solidFill>
                  <a:schemeClr val="bg1"/>
                </a:solidFill>
              </a:rPr>
              <a:t>, sobre todo a nivel de  municipalidades</a:t>
            </a:r>
          </a:p>
        </p:txBody>
      </p:sp>
    </p:spTree>
    <p:extLst>
      <p:ext uri="{BB962C8B-B14F-4D97-AF65-F5344CB8AC3E}">
        <p14:creationId xmlns:p14="http://schemas.microsoft.com/office/powerpoint/2010/main" val="29683582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s-ES" sz="4000" b="1" dirty="0" smtClean="0">
                <a:solidFill>
                  <a:srgbClr val="FFC000"/>
                </a:solidFill>
              </a:rPr>
              <a:t>Programa de arqueología de rescate</a:t>
            </a:r>
          </a:p>
        </p:txBody>
      </p:sp>
      <p:sp>
        <p:nvSpPr>
          <p:cNvPr id="24578" name="Content Placeholder 2"/>
          <p:cNvSpPr>
            <a:spLocks noGrp="1"/>
          </p:cNvSpPr>
          <p:nvPr>
            <p:ph idx="1"/>
          </p:nvPr>
        </p:nvSpPr>
        <p:spPr>
          <a:xfrm>
            <a:off x="0" y="1428736"/>
            <a:ext cx="9144000" cy="5429264"/>
          </a:xfrm>
        </p:spPr>
        <p:txBody>
          <a:bodyPr/>
          <a:lstStyle/>
          <a:p>
            <a:pPr eaLnBrk="1" hangingPunct="1">
              <a:buAutoNum type="arabicPlain" startAt="1998"/>
            </a:pPr>
            <a:r>
              <a:rPr lang="es-ES" sz="1800" dirty="0" smtClean="0">
                <a:solidFill>
                  <a:schemeClr val="bg1"/>
                </a:solidFill>
              </a:rPr>
              <a:t>El Equipo de Arqueología de Rescate (E.A.R.) del Museo de Antropología se formó a partir de las diversas demandas surgidas en la comunidad vinculadas a la protección, recuperación y puesta en valor de lo que las mismas consideran su patrimonio arqueológico e histórico.  </a:t>
            </a:r>
          </a:p>
          <a:p>
            <a:pPr eaLnBrk="1" hangingPunct="1">
              <a:buNone/>
            </a:pPr>
            <a:r>
              <a:rPr lang="es-ES" sz="1800" dirty="0" smtClean="0">
                <a:solidFill>
                  <a:schemeClr val="bg1"/>
                </a:solidFill>
              </a:rPr>
              <a:t>       A cargo de la Dra. Mariana </a:t>
            </a:r>
            <a:r>
              <a:rPr lang="es-ES" sz="1800" dirty="0" err="1" smtClean="0">
                <a:solidFill>
                  <a:schemeClr val="bg1"/>
                </a:solidFill>
              </a:rPr>
              <a:t>Fabra</a:t>
            </a:r>
            <a:r>
              <a:rPr lang="es-ES" sz="1800" dirty="0" smtClean="0">
                <a:solidFill>
                  <a:schemeClr val="bg1"/>
                </a:solidFill>
              </a:rPr>
              <a:t> y colaboradores.</a:t>
            </a:r>
          </a:p>
          <a:p>
            <a:pPr algn="ctr" eaLnBrk="1" hangingPunct="1">
              <a:buNone/>
            </a:pPr>
            <a:r>
              <a:rPr lang="es-ES" dirty="0" smtClean="0">
                <a:solidFill>
                  <a:schemeClr val="bg1"/>
                </a:solidFill>
              </a:rPr>
              <a:t> </a:t>
            </a:r>
          </a:p>
          <a:p>
            <a:pPr algn="ctr" eaLnBrk="1" hangingPunct="1">
              <a:buNone/>
            </a:pPr>
            <a:r>
              <a:rPr lang="es-ES" b="1" dirty="0" smtClean="0">
                <a:solidFill>
                  <a:srgbClr val="FFC000"/>
                </a:solidFill>
              </a:rPr>
              <a:t>El Equipo Argentino de Antropología Forense se radica en el Museo</a:t>
            </a:r>
          </a:p>
          <a:p>
            <a:pPr eaLnBrk="1" hangingPunct="1">
              <a:buNone/>
            </a:pPr>
            <a:r>
              <a:rPr lang="es-ES" sz="2000" b="1" dirty="0" smtClean="0">
                <a:solidFill>
                  <a:srgbClr val="FFC000"/>
                </a:solidFill>
              </a:rPr>
              <a:t>2002 </a:t>
            </a:r>
            <a:r>
              <a:rPr lang="es-ES" sz="2000" dirty="0" smtClean="0">
                <a:solidFill>
                  <a:schemeClr val="bg1"/>
                </a:solidFill>
              </a:rPr>
              <a:t>Comienzan las tareas de apoyo al EAAF, con personal especializado, lugar de trabajo, equipamiento</a:t>
            </a:r>
          </a:p>
          <a:p>
            <a:pPr>
              <a:buNone/>
            </a:pPr>
            <a:endParaRPr lang="es-AR" sz="1800" b="1" dirty="0" smtClean="0">
              <a:solidFill>
                <a:srgbClr val="FFC000"/>
              </a:solidFill>
            </a:endParaRPr>
          </a:p>
          <a:p>
            <a:pPr>
              <a:buNone/>
            </a:pPr>
            <a:r>
              <a:rPr lang="es-AR" sz="1800" b="1" dirty="0" smtClean="0">
                <a:solidFill>
                  <a:srgbClr val="FFC000"/>
                </a:solidFill>
              </a:rPr>
              <a:t>2009 </a:t>
            </a:r>
            <a:r>
              <a:rPr lang="es-AR" sz="1800" dirty="0" smtClean="0">
                <a:solidFill>
                  <a:schemeClr val="accent3"/>
                </a:solidFill>
              </a:rPr>
              <a:t>el Museo de Antropología y el Equipo Argentino de Antropología Forense </a:t>
            </a:r>
            <a:r>
              <a:rPr lang="es-AR" sz="1800" dirty="0" smtClean="0">
                <a:solidFill>
                  <a:schemeClr val="bg1"/>
                </a:solidFill>
              </a:rPr>
              <a:t>firmaron un </a:t>
            </a:r>
            <a:r>
              <a:rPr lang="es-AR" sz="1800" dirty="0" smtClean="0">
                <a:solidFill>
                  <a:srgbClr val="FFC000"/>
                </a:solidFill>
              </a:rPr>
              <a:t>convenio con el Poder Judicial de la Provincia de Córdoba</a:t>
            </a:r>
            <a:r>
              <a:rPr lang="es-AR" sz="1800" dirty="0" smtClean="0">
                <a:solidFill>
                  <a:schemeClr val="bg1"/>
                </a:solidFill>
              </a:rPr>
              <a:t>, mediante el cual se creaba un equipo especializado en la exhumación y posterior análisis de restos óseos humanos recuperados en contextos arqueológicos o forenses, en el territorio de la Provincia de Córdoba. </a:t>
            </a:r>
            <a:endParaRPr lang="es-ES" sz="1800" dirty="0" smtClean="0">
              <a:solidFill>
                <a:schemeClr val="bg1"/>
              </a:solidFill>
            </a:endParaRPr>
          </a:p>
          <a:p>
            <a:pPr eaLnBrk="1" hangingPunct="1"/>
            <a:endParaRPr lang="es-ES" dirty="0" smtClean="0">
              <a:solidFill>
                <a:schemeClr val="bg1"/>
              </a:solidFill>
            </a:endParaRPr>
          </a:p>
        </p:txBody>
      </p:sp>
    </p:spTree>
    <p:extLst>
      <p:ext uri="{BB962C8B-B14F-4D97-AF65-F5344CB8AC3E}">
        <p14:creationId xmlns:p14="http://schemas.microsoft.com/office/powerpoint/2010/main" val="26630193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z="3600" dirty="0" smtClean="0">
                <a:solidFill>
                  <a:srgbClr val="FFC000"/>
                </a:solidFill>
              </a:rPr>
              <a:t>El EAAF en el Museo desde 2002</a:t>
            </a:r>
            <a:endParaRPr lang="es-AR" sz="3600" dirty="0">
              <a:solidFill>
                <a:srgbClr val="FFC000"/>
              </a:solidFill>
            </a:endParaRPr>
          </a:p>
        </p:txBody>
      </p:sp>
      <p:pic>
        <p:nvPicPr>
          <p:cNvPr id="244738" name="Picture 2"/>
          <p:cNvPicPr>
            <a:picLocks noGrp="1" noChangeAspect="1" noChangeArrowheads="1"/>
          </p:cNvPicPr>
          <p:nvPr>
            <p:ph idx="1"/>
          </p:nvPr>
        </p:nvPicPr>
        <p:blipFill>
          <a:blip r:embed="rId2" cstate="print"/>
          <a:srcRect l="12728" t="16731" r="33139" b="15398"/>
          <a:stretch>
            <a:fillRect/>
          </a:stretch>
        </p:blipFill>
        <p:spPr bwMode="auto">
          <a:xfrm>
            <a:off x="1142976" y="1428736"/>
            <a:ext cx="7143800" cy="5035793"/>
          </a:xfrm>
          <a:prstGeom prst="rect">
            <a:avLst/>
          </a:prstGeom>
          <a:noFill/>
          <a:ln w="9525">
            <a:noFill/>
            <a:miter lim="800000"/>
            <a:headEnd/>
            <a:tailEnd/>
          </a:ln>
          <a:effectLst/>
        </p:spPr>
      </p:pic>
    </p:spTree>
    <p:extLst>
      <p:ext uri="{BB962C8B-B14F-4D97-AF65-F5344CB8AC3E}">
        <p14:creationId xmlns:p14="http://schemas.microsoft.com/office/powerpoint/2010/main" val="36762448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583362"/>
          </a:xfrm>
        </p:spPr>
        <p:txBody>
          <a:bodyPr/>
          <a:lstStyle/>
          <a:p>
            <a:pPr algn="l"/>
            <a:r>
              <a:rPr lang="es-ES_tradnl" sz="2400" b="1" dirty="0" smtClean="0">
                <a:solidFill>
                  <a:srgbClr val="FFCC66"/>
                </a:solidFill>
              </a:rPr>
              <a:t>En esta presentación abordaremos varios ejes en torno al hacer </a:t>
            </a:r>
            <a:r>
              <a:rPr lang="es-ES_tradnl" sz="2400" b="1" i="1" u="sng" dirty="0" smtClean="0">
                <a:solidFill>
                  <a:srgbClr val="FFCC66"/>
                </a:solidFill>
              </a:rPr>
              <a:t>situado</a:t>
            </a:r>
            <a:r>
              <a:rPr lang="es-ES_tradnl" sz="2400" b="1" dirty="0" smtClean="0">
                <a:solidFill>
                  <a:srgbClr val="FFCC66"/>
                </a:solidFill>
              </a:rPr>
              <a:t> desde el  Museo de Antropología e IDACOR.</a:t>
            </a:r>
            <a:br>
              <a:rPr lang="es-ES_tradnl" sz="2400" b="1" dirty="0" smtClean="0">
                <a:solidFill>
                  <a:srgbClr val="FFCC66"/>
                </a:solidFill>
              </a:rPr>
            </a:br>
            <a:r>
              <a:rPr lang="es-ES_tradnl" sz="2400" b="1" dirty="0" smtClean="0">
                <a:solidFill>
                  <a:srgbClr val="FFCC66"/>
                </a:solidFill>
              </a:rPr>
              <a:t/>
            </a:r>
            <a:br>
              <a:rPr lang="es-ES_tradnl" sz="2400" b="1" dirty="0" smtClean="0">
                <a:solidFill>
                  <a:srgbClr val="FFCC66"/>
                </a:solidFill>
              </a:rPr>
            </a:br>
            <a:r>
              <a:rPr lang="es-ES" sz="2400" b="1" dirty="0" smtClean="0">
                <a:solidFill>
                  <a:srgbClr val="FFCC66"/>
                </a:solidFill>
              </a:rPr>
              <a:t/>
            </a:r>
            <a:br>
              <a:rPr lang="es-ES" sz="2400" b="1" dirty="0" smtClean="0">
                <a:solidFill>
                  <a:srgbClr val="FFCC66"/>
                </a:solidFill>
              </a:rPr>
            </a:br>
            <a:r>
              <a:rPr lang="es-ES" sz="2400" b="1" dirty="0" smtClean="0">
                <a:solidFill>
                  <a:schemeClr val="bg1"/>
                </a:solidFill>
              </a:rPr>
              <a:t>1</a:t>
            </a:r>
            <a:r>
              <a:rPr lang="es-ES" sz="2400" b="1" dirty="0">
                <a:solidFill>
                  <a:schemeClr val="bg1"/>
                </a:solidFill>
              </a:rPr>
              <a:t>) Se presentarán </a:t>
            </a:r>
            <a:r>
              <a:rPr lang="es-ES" sz="2400" b="1" dirty="0" smtClean="0">
                <a:solidFill>
                  <a:schemeClr val="bg1"/>
                </a:solidFill>
              </a:rPr>
              <a:t>los </a:t>
            </a:r>
            <a:r>
              <a:rPr lang="es-ES" sz="2400" b="1" dirty="0">
                <a:solidFill>
                  <a:schemeClr val="bg1"/>
                </a:solidFill>
              </a:rPr>
              <a:t>resultados de diversas acciones que  se han venido llevando adelante en torno al relevamiento de sitios arqueológicos de la provincia de </a:t>
            </a:r>
            <a:r>
              <a:rPr lang="es-ES" sz="2400" b="1" dirty="0" smtClean="0">
                <a:solidFill>
                  <a:schemeClr val="bg1"/>
                </a:solidFill>
              </a:rPr>
              <a:t>Córdoba.</a:t>
            </a:r>
            <a:r>
              <a:rPr lang="es-ES" sz="2400" b="1" dirty="0">
                <a:solidFill>
                  <a:schemeClr val="bg1"/>
                </a:solidFill>
              </a:rPr>
              <a:t/>
            </a:r>
            <a:br>
              <a:rPr lang="es-ES" sz="2400" b="1" dirty="0">
                <a:solidFill>
                  <a:schemeClr val="bg1"/>
                </a:solidFill>
              </a:rPr>
            </a:br>
            <a:r>
              <a:rPr lang="es-ES" sz="2400" b="1" dirty="0">
                <a:solidFill>
                  <a:schemeClr val="bg1"/>
                </a:solidFill>
              </a:rPr>
              <a:t/>
            </a:r>
            <a:br>
              <a:rPr lang="es-ES" sz="2400" b="1" dirty="0">
                <a:solidFill>
                  <a:schemeClr val="bg1"/>
                </a:solidFill>
              </a:rPr>
            </a:br>
            <a:r>
              <a:rPr lang="es-ES" sz="2400" b="1" dirty="0">
                <a:solidFill>
                  <a:schemeClr val="bg1"/>
                </a:solidFill>
              </a:rPr>
              <a:t/>
            </a:r>
            <a:br>
              <a:rPr lang="es-ES" sz="2400" b="1" dirty="0">
                <a:solidFill>
                  <a:schemeClr val="bg1"/>
                </a:solidFill>
              </a:rPr>
            </a:br>
            <a:r>
              <a:rPr lang="es-ES" sz="2400" b="1" dirty="0" smtClean="0">
                <a:solidFill>
                  <a:schemeClr val="bg1"/>
                </a:solidFill>
              </a:rPr>
              <a:t>2) Se </a:t>
            </a:r>
            <a:r>
              <a:rPr lang="es-ES" sz="2400" b="1" dirty="0">
                <a:solidFill>
                  <a:schemeClr val="bg1"/>
                </a:solidFill>
              </a:rPr>
              <a:t>contextualizará la problemática del Patrimonio arqueológico, el derecho a las identidades culturales en nuestra región, la problemática de la conservación y legislación. </a:t>
            </a:r>
            <a:r>
              <a:rPr lang="es-ES" sz="2400" b="1" dirty="0" smtClean="0">
                <a:solidFill>
                  <a:schemeClr val="bg1"/>
                </a:solidFill>
              </a:rPr>
              <a:t/>
            </a:r>
            <a:br>
              <a:rPr lang="es-ES" sz="2400" b="1" dirty="0" smtClean="0">
                <a:solidFill>
                  <a:schemeClr val="bg1"/>
                </a:solidFill>
              </a:rPr>
            </a:br>
            <a:r>
              <a:rPr lang="es-ES" sz="2400" b="1" dirty="0">
                <a:solidFill>
                  <a:schemeClr val="bg1"/>
                </a:solidFill>
              </a:rPr>
              <a:t/>
            </a:r>
            <a:br>
              <a:rPr lang="es-ES" sz="2400" b="1" dirty="0">
                <a:solidFill>
                  <a:schemeClr val="bg1"/>
                </a:solidFill>
              </a:rPr>
            </a:br>
            <a:r>
              <a:rPr lang="es-ES" sz="2400" b="1" dirty="0" smtClean="0">
                <a:solidFill>
                  <a:schemeClr val="bg1"/>
                </a:solidFill>
              </a:rPr>
              <a:t>3) </a:t>
            </a:r>
            <a:r>
              <a:rPr lang="es-ES" sz="2400" b="1" dirty="0" smtClean="0">
                <a:solidFill>
                  <a:schemeClr val="bg1"/>
                </a:solidFill>
              </a:rPr>
              <a:t>Se </a:t>
            </a:r>
            <a:r>
              <a:rPr lang="es-ES" sz="2400" b="1" dirty="0">
                <a:solidFill>
                  <a:schemeClr val="bg1"/>
                </a:solidFill>
              </a:rPr>
              <a:t>reflexionará sobre las características  y el valor de dichas prácticas.</a:t>
            </a:r>
            <a:br>
              <a:rPr lang="es-ES" sz="2400" b="1" dirty="0">
                <a:solidFill>
                  <a:schemeClr val="bg1"/>
                </a:solidFill>
              </a:rPr>
            </a:br>
            <a:r>
              <a:rPr lang="es-ES" sz="2400" dirty="0" smtClean="0">
                <a:solidFill>
                  <a:schemeClr val="bg1"/>
                </a:solidFill>
              </a:rPr>
              <a:t/>
            </a:r>
            <a:br>
              <a:rPr lang="es-ES" sz="2400" dirty="0" smtClean="0">
                <a:solidFill>
                  <a:schemeClr val="bg1"/>
                </a:solidFill>
              </a:rPr>
            </a:br>
            <a:endParaRPr lang="es-ES" sz="2400" b="1" dirty="0">
              <a:solidFill>
                <a:srgbClr val="FFCC66"/>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pPr eaLnBrk="1" hangingPunct="1"/>
            <a:r>
              <a:rPr lang="es-ES" sz="3200" b="1" dirty="0" smtClean="0">
                <a:solidFill>
                  <a:srgbClr val="FFC000"/>
                </a:solidFill>
              </a:rPr>
              <a:t>2011 Programa de Arqueología Pública</a:t>
            </a:r>
            <a:br>
              <a:rPr lang="es-ES" sz="3200" b="1" dirty="0" smtClean="0">
                <a:solidFill>
                  <a:srgbClr val="FFC000"/>
                </a:solidFill>
              </a:rPr>
            </a:br>
            <a:r>
              <a:rPr lang="es-AR" sz="1800" b="1" dirty="0" smtClean="0">
                <a:solidFill>
                  <a:schemeClr val="bg1"/>
                </a:solidFill>
              </a:rPr>
              <a:t> </a:t>
            </a:r>
            <a:r>
              <a:rPr lang="es-AR" sz="2000" b="1" dirty="0" smtClean="0">
                <a:solidFill>
                  <a:schemeClr val="bg1"/>
                </a:solidFill>
              </a:rPr>
              <a:t>Dirección-codirección: Dra. Mariana </a:t>
            </a:r>
            <a:r>
              <a:rPr lang="es-AR" sz="2000" b="1" dirty="0" err="1" smtClean="0">
                <a:solidFill>
                  <a:schemeClr val="bg1"/>
                </a:solidFill>
              </a:rPr>
              <a:t>Fabra</a:t>
            </a:r>
            <a:r>
              <a:rPr lang="es-AR" sz="2000" b="1" dirty="0" smtClean="0">
                <a:solidFill>
                  <a:schemeClr val="bg1"/>
                </a:solidFill>
              </a:rPr>
              <a:t>- </a:t>
            </a:r>
            <a:r>
              <a:rPr lang="es-AR" sz="2000" b="1" dirty="0" err="1" smtClean="0">
                <a:solidFill>
                  <a:schemeClr val="bg1"/>
                </a:solidFill>
              </a:rPr>
              <a:t>Mgter</a:t>
            </a:r>
            <a:r>
              <a:rPr lang="es-AR" sz="2000" b="1" dirty="0" smtClean="0">
                <a:solidFill>
                  <a:schemeClr val="bg1"/>
                </a:solidFill>
              </a:rPr>
              <a:t>. Mariela E. Zabala </a:t>
            </a:r>
            <a:endParaRPr lang="es-ES" sz="2000" b="1" dirty="0" smtClean="0">
              <a:solidFill>
                <a:schemeClr val="bg1"/>
              </a:solidFill>
            </a:endParaRPr>
          </a:p>
        </p:txBody>
      </p:sp>
      <p:sp>
        <p:nvSpPr>
          <p:cNvPr id="23554" name="Content Placeholder 2"/>
          <p:cNvSpPr>
            <a:spLocks noGrp="1"/>
          </p:cNvSpPr>
          <p:nvPr>
            <p:ph idx="1"/>
          </p:nvPr>
        </p:nvSpPr>
        <p:spPr>
          <a:xfrm>
            <a:off x="457200" y="1600200"/>
            <a:ext cx="8686800" cy="5257800"/>
          </a:xfrm>
        </p:spPr>
        <p:txBody>
          <a:bodyPr/>
          <a:lstStyle/>
          <a:p>
            <a:pPr eaLnBrk="1" hangingPunct="1">
              <a:buNone/>
            </a:pPr>
            <a:r>
              <a:rPr lang="es-AR" sz="1800" b="1" dirty="0" smtClean="0">
                <a:solidFill>
                  <a:schemeClr val="bg1"/>
                </a:solidFill>
              </a:rPr>
              <a:t>A) RESCATES ARQUEOLÓGICOS  </a:t>
            </a:r>
          </a:p>
          <a:p>
            <a:pPr lvl="1" eaLnBrk="1" hangingPunct="1">
              <a:buNone/>
            </a:pPr>
            <a:r>
              <a:rPr lang="es-AR" sz="1800" b="1" dirty="0" smtClean="0">
                <a:solidFill>
                  <a:schemeClr val="bg1"/>
                </a:solidFill>
              </a:rPr>
              <a:t>Prospección y excavación. Análisis </a:t>
            </a:r>
            <a:r>
              <a:rPr lang="es-AR" sz="1800" b="1" dirty="0" err="1" smtClean="0">
                <a:solidFill>
                  <a:schemeClr val="bg1"/>
                </a:solidFill>
              </a:rPr>
              <a:t>bioantropológico</a:t>
            </a:r>
            <a:r>
              <a:rPr lang="es-AR" sz="1800" b="1" dirty="0" smtClean="0">
                <a:solidFill>
                  <a:schemeClr val="bg1"/>
                </a:solidFill>
              </a:rPr>
              <a:t>.</a:t>
            </a:r>
          </a:p>
          <a:p>
            <a:pPr lvl="1" eaLnBrk="1" hangingPunct="1">
              <a:buNone/>
            </a:pPr>
            <a:r>
              <a:rPr lang="es-AR" sz="1800" b="1" dirty="0" smtClean="0">
                <a:solidFill>
                  <a:schemeClr val="bg1"/>
                </a:solidFill>
              </a:rPr>
              <a:t>Acondicionamiento de colecciones y A.3. Redacción de informes </a:t>
            </a:r>
          </a:p>
          <a:p>
            <a:pPr>
              <a:buNone/>
            </a:pPr>
            <a:r>
              <a:rPr lang="es-AR" sz="1800" b="1" dirty="0" smtClean="0">
                <a:solidFill>
                  <a:schemeClr val="bg1"/>
                </a:solidFill>
              </a:rPr>
              <a:t>B) ACTIVIDADES DE DIVULGACIÓN CIENTÍFICA</a:t>
            </a:r>
          </a:p>
          <a:p>
            <a:pPr lvl="1">
              <a:buNone/>
            </a:pPr>
            <a:r>
              <a:rPr lang="es-AR" sz="1800" b="1" dirty="0" smtClean="0">
                <a:solidFill>
                  <a:schemeClr val="bg1"/>
                </a:solidFill>
              </a:rPr>
              <a:t>Tríptico educativo</a:t>
            </a:r>
          </a:p>
          <a:p>
            <a:pPr lvl="1">
              <a:buNone/>
            </a:pPr>
            <a:r>
              <a:rPr lang="es-AR" sz="1800" b="1" dirty="0" smtClean="0">
                <a:solidFill>
                  <a:schemeClr val="bg1"/>
                </a:solidFill>
              </a:rPr>
              <a:t>Charlas-Talleres para público en general.</a:t>
            </a:r>
          </a:p>
          <a:p>
            <a:pPr marL="285750" lvl="1" indent="-20638">
              <a:buNone/>
            </a:pPr>
            <a:r>
              <a:rPr lang="es-AR" sz="1800" b="1" dirty="0" smtClean="0">
                <a:solidFill>
                  <a:schemeClr val="bg1"/>
                </a:solidFill>
              </a:rPr>
              <a:t>C) NOTAS Y ENTREVISTAS PERIODÍSTICAS</a:t>
            </a:r>
            <a:r>
              <a:rPr lang="es-AR" sz="1800" b="1" dirty="0" smtClean="0"/>
              <a:t> </a:t>
            </a:r>
          </a:p>
          <a:p>
            <a:pPr marL="285750" lvl="1" indent="-20638">
              <a:buNone/>
            </a:pPr>
            <a:r>
              <a:rPr lang="es-AR" sz="1800" b="1" dirty="0" smtClean="0">
                <a:solidFill>
                  <a:schemeClr val="bg1"/>
                </a:solidFill>
              </a:rPr>
              <a:t>D) VISITAS </a:t>
            </a:r>
          </a:p>
          <a:p>
            <a:pPr marL="285750" lvl="1" indent="-20638">
              <a:buNone/>
            </a:pPr>
            <a:r>
              <a:rPr lang="es-AR" sz="1800" b="1" dirty="0" smtClean="0">
                <a:solidFill>
                  <a:schemeClr val="bg1"/>
                </a:solidFill>
              </a:rPr>
              <a:t>E) CONFERENCIAS </a:t>
            </a:r>
          </a:p>
          <a:p>
            <a:pPr>
              <a:buNone/>
            </a:pPr>
            <a:r>
              <a:rPr lang="es-AR" sz="1800" b="1" dirty="0" smtClean="0">
                <a:solidFill>
                  <a:schemeClr val="bg1"/>
                </a:solidFill>
              </a:rPr>
              <a:t>F) FORMACIÓN DE RECURSOS HUMANOS  </a:t>
            </a:r>
          </a:p>
          <a:p>
            <a:pPr>
              <a:buNone/>
            </a:pPr>
            <a:r>
              <a:rPr lang="es-AR" sz="1800" b="1" dirty="0" smtClean="0">
                <a:solidFill>
                  <a:schemeClr val="bg1"/>
                </a:solidFill>
              </a:rPr>
              <a:t>G) ALUMNOS DE GRADO Ta</a:t>
            </a:r>
            <a:r>
              <a:rPr lang="es-AR" sz="1800" b="1" i="1" dirty="0" smtClean="0">
                <a:solidFill>
                  <a:schemeClr val="bg1"/>
                </a:solidFill>
              </a:rPr>
              <a:t>ller de Manejo de Colecciones </a:t>
            </a:r>
            <a:r>
              <a:rPr lang="es-AR" sz="1800" b="1" i="1" dirty="0" err="1" smtClean="0">
                <a:solidFill>
                  <a:schemeClr val="bg1"/>
                </a:solidFill>
              </a:rPr>
              <a:t>bioantropológicas</a:t>
            </a:r>
            <a:r>
              <a:rPr lang="es-AR" sz="1800" b="1" i="1" dirty="0" smtClean="0">
                <a:solidFill>
                  <a:schemeClr val="bg1"/>
                </a:solidFill>
              </a:rPr>
              <a:t>, </a:t>
            </a:r>
            <a:r>
              <a:rPr lang="es-AR" sz="1800" i="1" dirty="0" smtClean="0">
                <a:solidFill>
                  <a:schemeClr val="bg1"/>
                </a:solidFill>
              </a:rPr>
              <a:t>Ciclo de presentación de tesinas , Ayudantías alumnos y Adscripciones </a:t>
            </a:r>
          </a:p>
          <a:p>
            <a:pPr>
              <a:buNone/>
            </a:pPr>
            <a:r>
              <a:rPr lang="es-AR" sz="1800" b="1" dirty="0" smtClean="0">
                <a:solidFill>
                  <a:schemeClr val="bg1"/>
                </a:solidFill>
              </a:rPr>
              <a:t>H) PRESENTACION DE TRABAJOS EN CONGRESOS Y JORNADAS</a:t>
            </a:r>
            <a:endParaRPr lang="es-ES" sz="1800" dirty="0" smtClean="0">
              <a:solidFill>
                <a:schemeClr val="bg1"/>
              </a:solidFill>
            </a:endParaRPr>
          </a:p>
        </p:txBody>
      </p:sp>
    </p:spTree>
    <p:extLst>
      <p:ext uri="{BB962C8B-B14F-4D97-AF65-F5344CB8AC3E}">
        <p14:creationId xmlns:p14="http://schemas.microsoft.com/office/powerpoint/2010/main" val="27832664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3" descr="Orihuela I1 019"/>
          <p:cNvPicPr>
            <a:picLocks noChangeAspect="1" noChangeArrowheads="1"/>
          </p:cNvPicPr>
          <p:nvPr/>
        </p:nvPicPr>
        <p:blipFill>
          <a:blip r:embed="rId3" cstate="print"/>
          <a:srcRect l="-784" r="10414" b="11275"/>
          <a:stretch>
            <a:fillRect/>
          </a:stretch>
        </p:blipFill>
        <p:spPr bwMode="auto">
          <a:xfrm>
            <a:off x="0" y="4967288"/>
            <a:ext cx="2843213" cy="1890712"/>
          </a:xfrm>
          <a:prstGeom prst="rect">
            <a:avLst/>
          </a:prstGeom>
          <a:ln>
            <a:noFill/>
          </a:ln>
          <a:effectLst>
            <a:outerShdw blurRad="292100" dist="139700" dir="2700000" algn="tl" rotWithShape="0">
              <a:srgbClr val="333333">
                <a:alpha val="65000"/>
              </a:srgbClr>
            </a:outerShdw>
          </a:effectLst>
        </p:spPr>
      </p:pic>
      <p:sp>
        <p:nvSpPr>
          <p:cNvPr id="3076" name="1 Título"/>
          <p:cNvSpPr txBox="1">
            <a:spLocks/>
          </p:cNvSpPr>
          <p:nvPr/>
        </p:nvSpPr>
        <p:spPr bwMode="auto">
          <a:xfrm>
            <a:off x="1763713" y="765175"/>
            <a:ext cx="5040312" cy="2087563"/>
          </a:xfrm>
          <a:prstGeom prst="rect">
            <a:avLst/>
          </a:prstGeom>
          <a:solidFill>
            <a:srgbClr val="FF9900">
              <a:alpha val="67842"/>
            </a:srgbClr>
          </a:solidFill>
          <a:ln w="9525">
            <a:noFill/>
            <a:miter lim="800000"/>
            <a:headEnd/>
            <a:tailEnd/>
          </a:ln>
        </p:spPr>
        <p:txBody>
          <a:bodyPr anchor="ctr"/>
          <a:lstStyle/>
          <a:p>
            <a:pPr marL="365125" indent="-282575" algn="ctr">
              <a:spcBef>
                <a:spcPct val="20000"/>
              </a:spcBef>
            </a:pPr>
            <a:r>
              <a:rPr lang="es-AR" sz="2200" i="1">
                <a:solidFill>
                  <a:schemeClr val="bg1"/>
                </a:solidFill>
                <a:latin typeface="Calibri" pitchFamily="34" charset="0"/>
              </a:rPr>
              <a:t>Arqueología Pública: patrimonio arqueológico y derechos culturales en el Noreste de la provincia de Córdoba (2011) </a:t>
            </a:r>
          </a:p>
          <a:p>
            <a:pPr marL="365125" indent="-282575" algn="ctr">
              <a:spcBef>
                <a:spcPct val="20000"/>
              </a:spcBef>
            </a:pPr>
            <a:r>
              <a:rPr lang="es-AR" sz="2200" i="1">
                <a:solidFill>
                  <a:schemeClr val="bg1"/>
                </a:solidFill>
                <a:latin typeface="Calibri" pitchFamily="34" charset="0"/>
              </a:rPr>
              <a:t> </a:t>
            </a:r>
            <a:r>
              <a:rPr lang="es-AR">
                <a:solidFill>
                  <a:schemeClr val="bg1"/>
                </a:solidFill>
                <a:latin typeface="Calibri" pitchFamily="34" charset="0"/>
              </a:rPr>
              <a:t>-SEU, FFyH, Museo de Antropologia -</a:t>
            </a:r>
          </a:p>
        </p:txBody>
      </p:sp>
      <p:pic>
        <p:nvPicPr>
          <p:cNvPr id="24" name="Picture 4" descr="D:\MARIANA ARQUEOLOGIA\ARQUEOLOGIA DE RESCATE\FOTOS RESCATES ARQUEOLOGICOS\2010\El Diquecito 2010\2010-04-28 ED010\ED010 016.JPG"/>
          <p:cNvPicPr>
            <a:picLocks noChangeAspect="1" noChangeArrowheads="1"/>
          </p:cNvPicPr>
          <p:nvPr/>
        </p:nvPicPr>
        <p:blipFill>
          <a:blip r:embed="rId4" cstate="print"/>
          <a:srcRect l="37639"/>
          <a:stretch>
            <a:fillRect/>
          </a:stretch>
        </p:blipFill>
        <p:spPr bwMode="auto">
          <a:xfrm>
            <a:off x="0" y="981075"/>
            <a:ext cx="1758950" cy="1628775"/>
          </a:xfrm>
          <a:prstGeom prst="rect">
            <a:avLst/>
          </a:prstGeom>
          <a:ln>
            <a:noFill/>
          </a:ln>
          <a:effectLst>
            <a:outerShdw blurRad="292100" dist="139700" dir="2700000" algn="tl" rotWithShape="0">
              <a:srgbClr val="333333">
                <a:alpha val="65000"/>
              </a:srgbClr>
            </a:outerShdw>
          </a:effectLst>
        </p:spPr>
      </p:pic>
      <p:sp>
        <p:nvSpPr>
          <p:cNvPr id="3078" name="Rectangle 2"/>
          <p:cNvSpPr txBox="1">
            <a:spLocks noChangeArrowheads="1"/>
          </p:cNvSpPr>
          <p:nvPr/>
        </p:nvSpPr>
        <p:spPr bwMode="auto">
          <a:xfrm>
            <a:off x="1908175" y="3789363"/>
            <a:ext cx="1835150" cy="360362"/>
          </a:xfrm>
          <a:prstGeom prst="rect">
            <a:avLst/>
          </a:prstGeom>
          <a:noFill/>
          <a:ln w="9525">
            <a:noFill/>
            <a:miter lim="800000"/>
            <a:headEnd/>
            <a:tailEnd/>
          </a:ln>
        </p:spPr>
        <p:txBody>
          <a:bodyPr/>
          <a:lstStyle/>
          <a:p>
            <a:pPr marL="365125" indent="-282575" algn="just">
              <a:spcBef>
                <a:spcPct val="20000"/>
              </a:spcBef>
            </a:pPr>
            <a:r>
              <a:rPr lang="es-ES" dirty="0">
                <a:solidFill>
                  <a:schemeClr val="bg1"/>
                </a:solidFill>
                <a:latin typeface="Calibri" pitchFamily="34" charset="0"/>
              </a:rPr>
              <a:t>Sitios en riesgo </a:t>
            </a:r>
          </a:p>
        </p:txBody>
      </p:sp>
      <p:sp>
        <p:nvSpPr>
          <p:cNvPr id="3079" name="27 CuadroTexto"/>
          <p:cNvSpPr txBox="1">
            <a:spLocks noChangeArrowheads="1"/>
          </p:cNvSpPr>
          <p:nvPr/>
        </p:nvSpPr>
        <p:spPr bwMode="auto">
          <a:xfrm>
            <a:off x="4284663" y="3716338"/>
            <a:ext cx="3600450" cy="646112"/>
          </a:xfrm>
          <a:prstGeom prst="rect">
            <a:avLst/>
          </a:prstGeom>
          <a:noFill/>
          <a:ln w="9525">
            <a:noFill/>
            <a:miter lim="800000"/>
            <a:headEnd/>
            <a:tailEnd/>
          </a:ln>
        </p:spPr>
        <p:txBody>
          <a:bodyPr>
            <a:spAutoFit/>
          </a:bodyPr>
          <a:lstStyle/>
          <a:p>
            <a:pPr algn="ctr"/>
            <a:r>
              <a:rPr lang="es-ES" dirty="0">
                <a:solidFill>
                  <a:schemeClr val="bg1"/>
                </a:solidFill>
                <a:latin typeface="Calibri" pitchFamily="34" charset="0"/>
              </a:rPr>
              <a:t>Interés por parte de comunidades y Red de Museos de </a:t>
            </a:r>
            <a:r>
              <a:rPr lang="es-ES" dirty="0" err="1">
                <a:solidFill>
                  <a:schemeClr val="bg1"/>
                </a:solidFill>
                <a:latin typeface="Calibri" pitchFamily="34" charset="0"/>
              </a:rPr>
              <a:t>Ansenuza</a:t>
            </a:r>
            <a:endParaRPr lang="es-ES" dirty="0">
              <a:solidFill>
                <a:schemeClr val="bg1"/>
              </a:solidFill>
              <a:latin typeface="Calibri" pitchFamily="34" charset="0"/>
            </a:endParaRPr>
          </a:p>
        </p:txBody>
      </p:sp>
      <p:pic>
        <p:nvPicPr>
          <p:cNvPr id="30" name="Picture 7"/>
          <p:cNvPicPr>
            <a:picLocks noChangeAspect="1" noChangeArrowheads="1"/>
          </p:cNvPicPr>
          <p:nvPr/>
        </p:nvPicPr>
        <p:blipFill>
          <a:blip r:embed="rId5" cstate="print"/>
          <a:srcRect/>
          <a:stretch>
            <a:fillRect/>
          </a:stretch>
        </p:blipFill>
        <p:spPr bwMode="auto">
          <a:xfrm>
            <a:off x="5729288" y="4941888"/>
            <a:ext cx="3414712" cy="1916112"/>
          </a:xfrm>
          <a:prstGeom prst="rect">
            <a:avLst/>
          </a:prstGeom>
          <a:ln>
            <a:noFill/>
          </a:ln>
          <a:effectLst>
            <a:outerShdw blurRad="292100" dist="139700" dir="2700000" algn="tl" rotWithShape="0">
              <a:srgbClr val="333333">
                <a:alpha val="65000"/>
              </a:srgbClr>
            </a:outerShdw>
          </a:effectLst>
        </p:spPr>
      </p:pic>
      <p:pic>
        <p:nvPicPr>
          <p:cNvPr id="31" name="Picture 4"/>
          <p:cNvPicPr>
            <a:picLocks noChangeAspect="1" noChangeArrowheads="1"/>
          </p:cNvPicPr>
          <p:nvPr/>
        </p:nvPicPr>
        <p:blipFill>
          <a:blip r:embed="rId6" cstate="print"/>
          <a:srcRect/>
          <a:stretch>
            <a:fillRect/>
          </a:stretch>
        </p:blipFill>
        <p:spPr bwMode="auto">
          <a:xfrm>
            <a:off x="3024188" y="4941888"/>
            <a:ext cx="2555875" cy="1916112"/>
          </a:xfrm>
          <a:prstGeom prst="rect">
            <a:avLst/>
          </a:prstGeom>
          <a:ln>
            <a:noFill/>
          </a:ln>
          <a:effectLst>
            <a:outerShdw blurRad="292100" dist="139700" dir="2700000" algn="tl" rotWithShape="0">
              <a:srgbClr val="333333">
                <a:alpha val="65000"/>
              </a:srgbClr>
            </a:outerShdw>
          </a:effectLst>
        </p:spPr>
      </p:pic>
      <p:sp>
        <p:nvSpPr>
          <p:cNvPr id="32" name="31 Flecha abajo"/>
          <p:cNvSpPr/>
          <p:nvPr/>
        </p:nvSpPr>
        <p:spPr>
          <a:xfrm rot="1937865">
            <a:off x="3533775" y="2879725"/>
            <a:ext cx="623888" cy="877888"/>
          </a:xfrm>
          <a:prstGeom prst="downArrow">
            <a:avLst/>
          </a:prstGeom>
          <a:solidFill>
            <a:schemeClr val="accent3">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3" name="32 Flecha abajo"/>
          <p:cNvSpPr/>
          <p:nvPr/>
        </p:nvSpPr>
        <p:spPr>
          <a:xfrm rot="19948511">
            <a:off x="4306888" y="2874963"/>
            <a:ext cx="623887" cy="877887"/>
          </a:xfrm>
          <a:prstGeom prst="downArrow">
            <a:avLst/>
          </a:prstGeom>
          <a:solidFill>
            <a:schemeClr val="accent3">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13" name="Picture 9" descr="ED08 093"/>
          <p:cNvPicPr>
            <a:picLocks noChangeAspect="1" noChangeArrowheads="1"/>
          </p:cNvPicPr>
          <p:nvPr/>
        </p:nvPicPr>
        <p:blipFill>
          <a:blip r:embed="rId7" cstate="print"/>
          <a:srcRect r="18418"/>
          <a:stretch>
            <a:fillRect/>
          </a:stretch>
        </p:blipFill>
        <p:spPr bwMode="auto">
          <a:xfrm>
            <a:off x="6804025" y="981075"/>
            <a:ext cx="1800225" cy="16287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60435746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36513" y="0"/>
            <a:ext cx="8604251" cy="692150"/>
          </a:xfrm>
          <a:prstGeom prst="rect">
            <a:avLst/>
          </a:prstGeom>
          <a:solidFill>
            <a:srgbClr val="FF9900"/>
          </a:solidFill>
        </p:spPr>
        <p:txBody>
          <a:bodyPr/>
          <a:lstStyle/>
          <a:p>
            <a:pPr algn="r" fontAlgn="auto">
              <a:spcBef>
                <a:spcPts val="0"/>
              </a:spcBef>
              <a:spcAft>
                <a:spcPts val="0"/>
              </a:spcAft>
              <a:defRPr/>
            </a:pPr>
            <a:r>
              <a:rPr lang="es-AR" sz="2000" b="1" dirty="0">
                <a:solidFill>
                  <a:schemeClr val="bg1"/>
                </a:solidFill>
                <a:latin typeface="+mn-lt"/>
                <a:ea typeface="+mj-ea"/>
                <a:cs typeface="Arial"/>
              </a:rPr>
              <a:t>Programa de Arqueología Pública (PAP)  en Córdoba.</a:t>
            </a:r>
          </a:p>
          <a:p>
            <a:pPr algn="r" fontAlgn="auto">
              <a:spcBef>
                <a:spcPts val="0"/>
              </a:spcBef>
              <a:spcAft>
                <a:spcPts val="0"/>
              </a:spcAft>
              <a:defRPr/>
            </a:pPr>
            <a:r>
              <a:rPr lang="es-AR" sz="2000" b="1" dirty="0">
                <a:solidFill>
                  <a:schemeClr val="bg1"/>
                </a:solidFill>
                <a:latin typeface="+mn-lt"/>
                <a:ea typeface="+mj-ea"/>
                <a:cs typeface="Arial"/>
              </a:rPr>
              <a:t>PRACTICAS EXTENSIONISTAS</a:t>
            </a:r>
            <a:endParaRPr lang="es-AR" sz="2000" b="1" dirty="0">
              <a:solidFill>
                <a:schemeClr val="bg1"/>
              </a:solidFill>
              <a:latin typeface="+mn-lt"/>
              <a:ea typeface="+mj-ea"/>
              <a:cs typeface="+mj-cs"/>
            </a:endParaRPr>
          </a:p>
        </p:txBody>
      </p:sp>
      <p:sp>
        <p:nvSpPr>
          <p:cNvPr id="4100" name="5 Rectángulo"/>
          <p:cNvSpPr>
            <a:spLocks noChangeArrowheads="1"/>
          </p:cNvSpPr>
          <p:nvPr/>
        </p:nvSpPr>
        <p:spPr bwMode="auto">
          <a:xfrm>
            <a:off x="0" y="1557338"/>
            <a:ext cx="8532813" cy="922337"/>
          </a:xfrm>
          <a:prstGeom prst="rect">
            <a:avLst/>
          </a:prstGeom>
          <a:noFill/>
          <a:ln w="9525">
            <a:noFill/>
            <a:miter lim="800000"/>
            <a:headEnd/>
            <a:tailEnd/>
          </a:ln>
        </p:spPr>
        <p:txBody>
          <a:bodyPr>
            <a:spAutoFit/>
          </a:bodyPr>
          <a:lstStyle/>
          <a:p>
            <a:pPr algn="just"/>
            <a:r>
              <a:rPr lang="es-AR" b="1">
                <a:solidFill>
                  <a:schemeClr val="bg1"/>
                </a:solidFill>
                <a:latin typeface="+mn-lt"/>
              </a:rPr>
              <a:t>Convocados por museos y municipios del interior provincial, como por denuncias realizadas por particulares ante instituciones judiciales (Juzgados, Fiscalías) o policiales (comisarias). </a:t>
            </a:r>
            <a:endParaRPr lang="es-ES" b="1">
              <a:solidFill>
                <a:schemeClr val="bg1"/>
              </a:solidFill>
              <a:latin typeface="+mn-lt"/>
            </a:endParaRPr>
          </a:p>
        </p:txBody>
      </p:sp>
      <p:sp>
        <p:nvSpPr>
          <p:cNvPr id="4101" name="6 Rectángulo"/>
          <p:cNvSpPr>
            <a:spLocks noChangeArrowheads="1"/>
          </p:cNvSpPr>
          <p:nvPr/>
        </p:nvSpPr>
        <p:spPr bwMode="auto">
          <a:xfrm>
            <a:off x="179388" y="2924175"/>
            <a:ext cx="2376487" cy="369888"/>
          </a:xfrm>
          <a:prstGeom prst="rect">
            <a:avLst/>
          </a:prstGeom>
          <a:noFill/>
          <a:ln w="9525">
            <a:noFill/>
            <a:miter lim="800000"/>
            <a:headEnd/>
            <a:tailEnd/>
          </a:ln>
        </p:spPr>
        <p:txBody>
          <a:bodyPr>
            <a:spAutoFit/>
          </a:bodyPr>
          <a:lstStyle/>
          <a:p>
            <a:pPr algn="just"/>
            <a:r>
              <a:rPr lang="es-AR" b="1">
                <a:solidFill>
                  <a:schemeClr val="bg1"/>
                </a:solidFill>
                <a:latin typeface="+mn-lt"/>
              </a:rPr>
              <a:t>Restos óseos humanos</a:t>
            </a:r>
            <a:endParaRPr lang="es-ES" b="1">
              <a:solidFill>
                <a:schemeClr val="bg1"/>
              </a:solidFill>
              <a:latin typeface="+mn-lt"/>
            </a:endParaRPr>
          </a:p>
        </p:txBody>
      </p:sp>
      <p:sp>
        <p:nvSpPr>
          <p:cNvPr id="4102" name="7 Rectángulo"/>
          <p:cNvSpPr>
            <a:spLocks noChangeArrowheads="1"/>
          </p:cNvSpPr>
          <p:nvPr/>
        </p:nvSpPr>
        <p:spPr bwMode="auto">
          <a:xfrm>
            <a:off x="3924300" y="2852738"/>
            <a:ext cx="4427538" cy="646112"/>
          </a:xfrm>
          <a:prstGeom prst="rect">
            <a:avLst/>
          </a:prstGeom>
          <a:noFill/>
          <a:ln w="9525">
            <a:noFill/>
            <a:miter lim="800000"/>
            <a:headEnd/>
            <a:tailEnd/>
          </a:ln>
        </p:spPr>
        <p:txBody>
          <a:bodyPr>
            <a:spAutoFit/>
          </a:bodyPr>
          <a:lstStyle/>
          <a:p>
            <a:pPr algn="ctr"/>
            <a:r>
              <a:rPr lang="es-AR" b="1">
                <a:solidFill>
                  <a:schemeClr val="bg1"/>
                </a:solidFill>
                <a:latin typeface="+mn-lt"/>
              </a:rPr>
              <a:t>Convenio Superior tribunal de Justicia. EAAF. PAP</a:t>
            </a:r>
            <a:endParaRPr lang="es-ES" b="1">
              <a:solidFill>
                <a:schemeClr val="bg1"/>
              </a:solidFill>
              <a:latin typeface="+mn-lt"/>
            </a:endParaRPr>
          </a:p>
        </p:txBody>
      </p:sp>
      <p:sp>
        <p:nvSpPr>
          <p:cNvPr id="4103" name="8 Rectángulo"/>
          <p:cNvSpPr>
            <a:spLocks noChangeArrowheads="1"/>
          </p:cNvSpPr>
          <p:nvPr/>
        </p:nvSpPr>
        <p:spPr bwMode="auto">
          <a:xfrm>
            <a:off x="395288" y="3860800"/>
            <a:ext cx="2376487" cy="369888"/>
          </a:xfrm>
          <a:prstGeom prst="rect">
            <a:avLst/>
          </a:prstGeom>
          <a:noFill/>
          <a:ln w="9525">
            <a:noFill/>
            <a:miter lim="800000"/>
            <a:headEnd/>
            <a:tailEnd/>
          </a:ln>
        </p:spPr>
        <p:txBody>
          <a:bodyPr>
            <a:spAutoFit/>
          </a:bodyPr>
          <a:lstStyle/>
          <a:p>
            <a:pPr algn="just"/>
            <a:r>
              <a:rPr lang="es-AR" b="1">
                <a:solidFill>
                  <a:schemeClr val="bg1"/>
                </a:solidFill>
                <a:latin typeface="+mn-lt"/>
              </a:rPr>
              <a:t>2009-2013: 72 casos</a:t>
            </a:r>
            <a:endParaRPr lang="es-ES" b="1">
              <a:solidFill>
                <a:schemeClr val="bg1"/>
              </a:solidFill>
              <a:latin typeface="+mn-lt"/>
            </a:endParaRPr>
          </a:p>
        </p:txBody>
      </p:sp>
      <p:sp>
        <p:nvSpPr>
          <p:cNvPr id="10" name="9 Flecha abajo"/>
          <p:cNvSpPr/>
          <p:nvPr/>
        </p:nvSpPr>
        <p:spPr>
          <a:xfrm rot="16200000">
            <a:off x="3118644" y="2577307"/>
            <a:ext cx="452437" cy="1003300"/>
          </a:xfrm>
          <a:prstGeom prst="downArrow">
            <a:avLst>
              <a:gd name="adj1" fmla="val 50000"/>
              <a:gd name="adj2" fmla="val 49273"/>
            </a:avLst>
          </a:prstGeom>
          <a:solidFill>
            <a:srgbClr val="FF9900"/>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solidFill>
                <a:schemeClr val="bg1"/>
              </a:solidFill>
            </a:endParaRPr>
          </a:p>
        </p:txBody>
      </p:sp>
      <p:sp>
        <p:nvSpPr>
          <p:cNvPr id="12" name="11 Flecha abajo"/>
          <p:cNvSpPr/>
          <p:nvPr/>
        </p:nvSpPr>
        <p:spPr>
          <a:xfrm>
            <a:off x="1116013" y="3357563"/>
            <a:ext cx="450850" cy="446087"/>
          </a:xfrm>
          <a:prstGeom prst="downArrow">
            <a:avLst>
              <a:gd name="adj1" fmla="val 50000"/>
              <a:gd name="adj2" fmla="val 49273"/>
            </a:avLst>
          </a:prstGeom>
          <a:solidFill>
            <a:srgbClr val="FF9900"/>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b="1">
              <a:solidFill>
                <a:schemeClr val="bg1"/>
              </a:solidFill>
            </a:endParaRPr>
          </a:p>
        </p:txBody>
      </p:sp>
      <p:sp>
        <p:nvSpPr>
          <p:cNvPr id="4106" name="12 Rectángulo"/>
          <p:cNvSpPr>
            <a:spLocks noChangeArrowheads="1"/>
          </p:cNvSpPr>
          <p:nvPr/>
        </p:nvSpPr>
        <p:spPr bwMode="auto">
          <a:xfrm>
            <a:off x="2916238" y="3644900"/>
            <a:ext cx="2914650" cy="646113"/>
          </a:xfrm>
          <a:prstGeom prst="rect">
            <a:avLst/>
          </a:prstGeom>
          <a:noFill/>
          <a:ln w="9525">
            <a:noFill/>
            <a:miter lim="800000"/>
            <a:headEnd/>
            <a:tailEnd/>
          </a:ln>
        </p:spPr>
        <p:txBody>
          <a:bodyPr>
            <a:spAutoFit/>
          </a:bodyPr>
          <a:lstStyle/>
          <a:p>
            <a:r>
              <a:rPr lang="es-AR" b="1">
                <a:solidFill>
                  <a:schemeClr val="bg1"/>
                </a:solidFill>
                <a:latin typeface="+mn-lt"/>
              </a:rPr>
              <a:t>45 forenses</a:t>
            </a:r>
          </a:p>
          <a:p>
            <a:r>
              <a:rPr lang="es-AR" b="1">
                <a:solidFill>
                  <a:schemeClr val="bg1"/>
                </a:solidFill>
                <a:latin typeface="+mn-lt"/>
              </a:rPr>
              <a:t>14 arqueológicos</a:t>
            </a:r>
            <a:endParaRPr lang="es-ES" b="1">
              <a:solidFill>
                <a:schemeClr val="bg1"/>
              </a:solidFill>
              <a:latin typeface="+mn-lt"/>
            </a:endParaRPr>
          </a:p>
        </p:txBody>
      </p:sp>
      <p:cxnSp>
        <p:nvCxnSpPr>
          <p:cNvPr id="15" name="14 Conector recto"/>
          <p:cNvCxnSpPr/>
          <p:nvPr/>
        </p:nvCxnSpPr>
        <p:spPr>
          <a:xfrm>
            <a:off x="2700338" y="3573463"/>
            <a:ext cx="0" cy="792162"/>
          </a:xfrm>
          <a:prstGeom prst="line">
            <a:avLst/>
          </a:prstGeom>
        </p:spPr>
        <p:style>
          <a:lnRef idx="3">
            <a:schemeClr val="accent6"/>
          </a:lnRef>
          <a:fillRef idx="0">
            <a:schemeClr val="accent6"/>
          </a:fillRef>
          <a:effectRef idx="2">
            <a:schemeClr val="accent6"/>
          </a:effectRef>
          <a:fontRef idx="minor">
            <a:schemeClr val="tx1"/>
          </a:fontRef>
        </p:style>
      </p:cxnSp>
      <p:sp>
        <p:nvSpPr>
          <p:cNvPr id="4108" name="15 Rectángulo"/>
          <p:cNvSpPr>
            <a:spLocks noChangeArrowheads="1"/>
          </p:cNvSpPr>
          <p:nvPr/>
        </p:nvSpPr>
        <p:spPr bwMode="auto">
          <a:xfrm>
            <a:off x="0" y="4508500"/>
            <a:ext cx="8496300" cy="646331"/>
          </a:xfrm>
          <a:prstGeom prst="rect">
            <a:avLst/>
          </a:prstGeom>
          <a:noFill/>
          <a:ln w="9525">
            <a:noFill/>
            <a:miter lim="800000"/>
            <a:headEnd/>
            <a:tailEnd/>
          </a:ln>
        </p:spPr>
        <p:txBody>
          <a:bodyPr>
            <a:spAutoFit/>
          </a:bodyPr>
          <a:lstStyle/>
          <a:p>
            <a:pPr algn="ctr"/>
            <a:r>
              <a:rPr lang="es-AR" b="1">
                <a:solidFill>
                  <a:schemeClr val="bg1"/>
                </a:solidFill>
                <a:latin typeface="+mn-lt"/>
              </a:rPr>
              <a:t>Participación alumnos de grado. Firma de </a:t>
            </a:r>
            <a:r>
              <a:rPr lang="es-AR" b="1" i="1">
                <a:solidFill>
                  <a:schemeClr val="bg1"/>
                </a:solidFill>
                <a:latin typeface="+mn-lt"/>
              </a:rPr>
              <a:t>protocolo de trabajo de campo y de laboratorio</a:t>
            </a:r>
            <a:endParaRPr lang="es-ES" b="1" i="1">
              <a:solidFill>
                <a:schemeClr val="bg1"/>
              </a:solidFill>
              <a:latin typeface="+mn-lt"/>
            </a:endParaRPr>
          </a:p>
        </p:txBody>
      </p:sp>
      <p:pic>
        <p:nvPicPr>
          <p:cNvPr id="17" name="16 Imagen" descr="Reserva Arqueológica 2013009.jpg"/>
          <p:cNvPicPr>
            <a:picLocks noChangeAspect="1"/>
          </p:cNvPicPr>
          <p:nvPr/>
        </p:nvPicPr>
        <p:blipFill>
          <a:blip r:embed="rId3" cstate="print"/>
          <a:stretch>
            <a:fillRect/>
          </a:stretch>
        </p:blipFill>
        <p:spPr>
          <a:xfrm>
            <a:off x="5795963" y="5157788"/>
            <a:ext cx="2551112" cy="1700212"/>
          </a:xfrm>
          <a:prstGeom prst="rect">
            <a:avLst/>
          </a:prstGeom>
          <a:ln>
            <a:noFill/>
          </a:ln>
          <a:effectLst>
            <a:outerShdw blurRad="292100" dist="139700" dir="2700000" algn="tl" rotWithShape="0">
              <a:srgbClr val="333333">
                <a:alpha val="65000"/>
              </a:srgbClr>
            </a:outerShdw>
          </a:effectLst>
        </p:spPr>
      </p:pic>
      <p:pic>
        <p:nvPicPr>
          <p:cNvPr id="18" name="17 Imagen" descr="Rio Tercero 093.JPG"/>
          <p:cNvPicPr>
            <a:picLocks noChangeAspect="1"/>
          </p:cNvPicPr>
          <p:nvPr/>
        </p:nvPicPr>
        <p:blipFill>
          <a:blip r:embed="rId4" cstate="print"/>
          <a:stretch>
            <a:fillRect/>
          </a:stretch>
        </p:blipFill>
        <p:spPr>
          <a:xfrm>
            <a:off x="250825" y="5130800"/>
            <a:ext cx="2303463" cy="1727200"/>
          </a:xfrm>
          <a:prstGeom prst="rect">
            <a:avLst/>
          </a:prstGeom>
          <a:ln>
            <a:noFill/>
          </a:ln>
          <a:effectLst>
            <a:outerShdw blurRad="292100" dist="139700" dir="2700000" algn="tl" rotWithShape="0">
              <a:srgbClr val="333333">
                <a:alpha val="65000"/>
              </a:srgbClr>
            </a:outerShdw>
          </a:effectLst>
        </p:spPr>
      </p:pic>
      <p:pic>
        <p:nvPicPr>
          <p:cNvPr id="19" name="18 Imagen" descr="DSCN2221.JPG"/>
          <p:cNvPicPr>
            <a:picLocks noChangeAspect="1"/>
          </p:cNvPicPr>
          <p:nvPr/>
        </p:nvPicPr>
        <p:blipFill>
          <a:blip r:embed="rId5" cstate="print"/>
          <a:stretch>
            <a:fillRect/>
          </a:stretch>
        </p:blipFill>
        <p:spPr>
          <a:xfrm>
            <a:off x="3059113" y="5119688"/>
            <a:ext cx="2317750" cy="1738312"/>
          </a:xfrm>
          <a:prstGeom prst="rect">
            <a:avLst/>
          </a:prstGeom>
          <a:ln>
            <a:noFill/>
          </a:ln>
          <a:effectLst>
            <a:outerShdw blurRad="292100" dist="139700" dir="2700000" algn="tl" rotWithShape="0">
              <a:srgbClr val="333333">
                <a:alpha val="65000"/>
              </a:srgbClr>
            </a:outerShdw>
          </a:effectLst>
        </p:spPr>
      </p:pic>
      <p:sp>
        <p:nvSpPr>
          <p:cNvPr id="16" name="15 Rectángulo"/>
          <p:cNvSpPr/>
          <p:nvPr/>
        </p:nvSpPr>
        <p:spPr>
          <a:xfrm>
            <a:off x="357158" y="1000108"/>
            <a:ext cx="4234942" cy="369332"/>
          </a:xfrm>
          <a:prstGeom prst="rect">
            <a:avLst/>
          </a:prstGeom>
        </p:spPr>
        <p:txBody>
          <a:bodyPr wrap="none">
            <a:spAutoFit/>
          </a:bodyPr>
          <a:lstStyle/>
          <a:p>
            <a:pPr marL="365760" indent="-283464" algn="just">
              <a:spcBef>
                <a:spcPct val="20000"/>
              </a:spcBef>
              <a:defRPr/>
            </a:pPr>
            <a:r>
              <a:rPr lang="es-AR" b="1" dirty="0" smtClean="0">
                <a:solidFill>
                  <a:srgbClr val="FFC000"/>
                </a:solidFill>
              </a:rPr>
              <a:t>Trabajos de Arqueología de Rescate</a:t>
            </a:r>
            <a:endParaRPr lang="es-AR" b="1" dirty="0">
              <a:solidFill>
                <a:srgbClr val="FFC000"/>
              </a:solidFill>
            </a:endParaRPr>
          </a:p>
        </p:txBody>
      </p:sp>
    </p:spTree>
    <p:extLst>
      <p:ext uri="{BB962C8B-B14F-4D97-AF65-F5344CB8AC3E}">
        <p14:creationId xmlns:p14="http://schemas.microsoft.com/office/powerpoint/2010/main" val="249457614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5"/>
          <p:cNvPicPr>
            <a:picLocks noChangeAspect="1" noChangeArrowheads="1"/>
          </p:cNvPicPr>
          <p:nvPr/>
        </p:nvPicPr>
        <p:blipFill>
          <a:blip r:embed="rId3" cstate="print"/>
          <a:srcRect l="14563" t="11256" r="12500" b="7476"/>
          <a:stretch>
            <a:fillRect/>
          </a:stretch>
        </p:blipFill>
        <p:spPr bwMode="auto">
          <a:xfrm>
            <a:off x="4857752" y="3643314"/>
            <a:ext cx="4140200" cy="2882900"/>
          </a:xfrm>
          <a:prstGeom prst="rect">
            <a:avLst/>
          </a:prstGeom>
          <a:ln>
            <a:noFill/>
          </a:ln>
          <a:effectLst>
            <a:outerShdw blurRad="292100" dist="139700" dir="2700000" algn="tl" rotWithShape="0">
              <a:srgbClr val="333333">
                <a:alpha val="65000"/>
              </a:srgbClr>
            </a:outerShdw>
          </a:effectLst>
        </p:spPr>
      </p:pic>
      <p:pic>
        <p:nvPicPr>
          <p:cNvPr id="21" name="Picture 6"/>
          <p:cNvPicPr>
            <a:picLocks noChangeAspect="1" noChangeArrowheads="1"/>
          </p:cNvPicPr>
          <p:nvPr/>
        </p:nvPicPr>
        <p:blipFill>
          <a:blip r:embed="rId4" cstate="print"/>
          <a:srcRect l="14563" t="12201" r="12500" b="6739"/>
          <a:stretch>
            <a:fillRect/>
          </a:stretch>
        </p:blipFill>
        <p:spPr bwMode="auto">
          <a:xfrm>
            <a:off x="142844" y="1142984"/>
            <a:ext cx="4832350" cy="3357563"/>
          </a:xfrm>
          <a:prstGeom prst="rect">
            <a:avLst/>
          </a:prstGeom>
          <a:ln>
            <a:noFill/>
          </a:ln>
          <a:effectLst>
            <a:outerShdw blurRad="292100" dist="139700" dir="2700000" algn="tl" rotWithShape="0">
              <a:srgbClr val="333333">
                <a:alpha val="65000"/>
              </a:srgbClr>
            </a:outerShdw>
          </a:effectLst>
        </p:spPr>
      </p:pic>
      <p:sp>
        <p:nvSpPr>
          <p:cNvPr id="22" name="21 Rectángulo"/>
          <p:cNvSpPr/>
          <p:nvPr/>
        </p:nvSpPr>
        <p:spPr>
          <a:xfrm>
            <a:off x="285720" y="0"/>
            <a:ext cx="8459788" cy="923330"/>
          </a:xfrm>
          <a:prstGeom prst="rect">
            <a:avLst/>
          </a:prstGeom>
        </p:spPr>
        <p:txBody>
          <a:bodyPr wrap="square">
            <a:spAutoFit/>
          </a:bodyPr>
          <a:lstStyle/>
          <a:p>
            <a:pPr indent="-283464" algn="ctr" fontAlgn="auto">
              <a:spcBef>
                <a:spcPts val="0"/>
              </a:spcBef>
              <a:spcAft>
                <a:spcPts val="0"/>
              </a:spcAft>
              <a:buFont typeface="Wingdings 2" pitchFamily="18" charset="2"/>
              <a:buNone/>
              <a:defRPr/>
            </a:pPr>
            <a:r>
              <a:rPr lang="es-ES" b="1" dirty="0">
                <a:solidFill>
                  <a:schemeClr val="bg1"/>
                </a:solidFill>
                <a:latin typeface="+mn-lt"/>
                <a:cs typeface="+mn-cs"/>
              </a:rPr>
              <a:t>Entrega de material informativo durante la realización de los trabajos de campo, para dar a conocer la metodología de trabajo </a:t>
            </a:r>
            <a:r>
              <a:rPr lang="es-ES" b="1" dirty="0" smtClean="0">
                <a:solidFill>
                  <a:schemeClr val="bg1"/>
                </a:solidFill>
                <a:latin typeface="+mn-lt"/>
                <a:cs typeface="+mn-cs"/>
              </a:rPr>
              <a:t>del equipo</a:t>
            </a:r>
            <a:endParaRPr lang="es-ES" b="1" dirty="0">
              <a:solidFill>
                <a:schemeClr val="bg1"/>
              </a:solidFill>
              <a:latin typeface="+mn-lt"/>
              <a:cs typeface="+mn-cs"/>
            </a:endParaRPr>
          </a:p>
          <a:p>
            <a:pPr marL="365760" indent="-283464" algn="ctr" fontAlgn="auto">
              <a:spcBef>
                <a:spcPts val="0"/>
              </a:spcBef>
              <a:spcAft>
                <a:spcPts val="0"/>
              </a:spcAft>
              <a:buFont typeface="Wingdings 2" pitchFamily="18" charset="2"/>
              <a:buNone/>
              <a:defRPr/>
            </a:pPr>
            <a:endParaRPr lang="es-ES" b="1" dirty="0">
              <a:solidFill>
                <a:schemeClr val="bg1"/>
              </a:solidFill>
              <a:latin typeface="+mn-lt"/>
              <a:cs typeface="Lucida Sans" pitchFamily="34" charset="0"/>
            </a:endParaRPr>
          </a:p>
        </p:txBody>
      </p:sp>
    </p:spTree>
    <p:extLst>
      <p:ext uri="{BB962C8B-B14F-4D97-AF65-F5344CB8AC3E}">
        <p14:creationId xmlns:p14="http://schemas.microsoft.com/office/powerpoint/2010/main" val="428603964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D:\MARIANA ARQUEOLOGIA\ARQUEOLOGIA PUBLICA\FOTOS RESCATES ARQUEOLOGICOS\2011\Arenera Pintussi -Tránsito\Fotos Lab\P1030159.JPG"/>
          <p:cNvPicPr>
            <a:picLocks noChangeAspect="1" noChangeArrowheads="1"/>
          </p:cNvPicPr>
          <p:nvPr/>
        </p:nvPicPr>
        <p:blipFill>
          <a:blip r:embed="rId3" cstate="print"/>
          <a:srcRect/>
          <a:stretch>
            <a:fillRect/>
          </a:stretch>
        </p:blipFill>
        <p:spPr bwMode="auto">
          <a:xfrm>
            <a:off x="250825" y="3500438"/>
            <a:ext cx="1884363" cy="1412875"/>
          </a:xfrm>
          <a:prstGeom prst="rect">
            <a:avLst/>
          </a:prstGeom>
          <a:ln>
            <a:noFill/>
          </a:ln>
          <a:effectLst>
            <a:outerShdw blurRad="292100" dist="139700" dir="2700000" algn="tl" rotWithShape="0">
              <a:srgbClr val="333333">
                <a:alpha val="65000"/>
              </a:srgbClr>
            </a:outerShdw>
          </a:effectLst>
        </p:spPr>
      </p:pic>
      <p:pic>
        <p:nvPicPr>
          <p:cNvPr id="49155" name="Picture 3" descr="D:\MARIANA ARQUEOLOGIA\ARQUEOLOGIA PUBLICA\FOTOS RESCATES ARQUEOLOGICOS\2011\Arenera Pintussi -Tránsito\100_3167.JPG"/>
          <p:cNvPicPr>
            <a:picLocks noChangeAspect="1" noChangeArrowheads="1"/>
          </p:cNvPicPr>
          <p:nvPr/>
        </p:nvPicPr>
        <p:blipFill>
          <a:blip r:embed="rId4" cstate="print"/>
          <a:srcRect/>
          <a:stretch>
            <a:fillRect/>
          </a:stretch>
        </p:blipFill>
        <p:spPr bwMode="auto">
          <a:xfrm>
            <a:off x="2195513" y="4941888"/>
            <a:ext cx="2303462" cy="1727200"/>
          </a:xfrm>
          <a:prstGeom prst="rect">
            <a:avLst/>
          </a:prstGeom>
          <a:ln>
            <a:noFill/>
          </a:ln>
          <a:effectLst>
            <a:outerShdw blurRad="292100" dist="139700" dir="2700000" algn="tl" rotWithShape="0">
              <a:srgbClr val="333333">
                <a:alpha val="65000"/>
              </a:srgbClr>
            </a:outerShdw>
          </a:effectLst>
        </p:spPr>
      </p:pic>
      <p:pic>
        <p:nvPicPr>
          <p:cNvPr id="6" name="Picture 26"/>
          <p:cNvPicPr>
            <a:picLocks noChangeAspect="1" noChangeArrowheads="1"/>
          </p:cNvPicPr>
          <p:nvPr/>
        </p:nvPicPr>
        <p:blipFill>
          <a:blip r:embed="rId5" cstate="print"/>
          <a:srcRect/>
          <a:stretch>
            <a:fillRect/>
          </a:stretch>
        </p:blipFill>
        <p:spPr bwMode="auto">
          <a:xfrm>
            <a:off x="1331913" y="1412875"/>
            <a:ext cx="2670175" cy="1944688"/>
          </a:xfrm>
          <a:prstGeom prst="rect">
            <a:avLst/>
          </a:prstGeom>
          <a:ln>
            <a:noFill/>
          </a:ln>
          <a:effectLst>
            <a:outerShdw blurRad="292100" dist="139700" dir="2700000" algn="tl" rotWithShape="0">
              <a:srgbClr val="333333">
                <a:alpha val="65000"/>
              </a:srgbClr>
            </a:outerShdw>
          </a:effectLst>
        </p:spPr>
      </p:pic>
      <p:sp>
        <p:nvSpPr>
          <p:cNvPr id="13" name="12 CuadroTexto"/>
          <p:cNvSpPr txBox="1"/>
          <p:nvPr/>
        </p:nvSpPr>
        <p:spPr>
          <a:xfrm>
            <a:off x="4786314" y="1142984"/>
            <a:ext cx="4414285" cy="5078313"/>
          </a:xfrm>
          <a:prstGeom prst="rect">
            <a:avLst/>
          </a:prstGeom>
          <a:noFill/>
        </p:spPr>
        <p:txBody>
          <a:bodyPr wrap="none" rtlCol="0">
            <a:spAutoFit/>
          </a:bodyPr>
          <a:lstStyle/>
          <a:p>
            <a:r>
              <a:rPr lang="es-AR" b="1" dirty="0" smtClean="0">
                <a:solidFill>
                  <a:schemeClr val="bg1"/>
                </a:solidFill>
                <a:latin typeface="+mj-lt"/>
              </a:rPr>
              <a:t>CASOS DE RESTITUCION POR ACUERDOS </a:t>
            </a:r>
          </a:p>
          <a:p>
            <a:r>
              <a:rPr lang="es-AR" b="1" dirty="0" smtClean="0">
                <a:solidFill>
                  <a:schemeClr val="bg1"/>
                </a:solidFill>
                <a:latin typeface="+mj-lt"/>
              </a:rPr>
              <a:t>CON INSTITUCIONES (MUSEOS) A CARGO DE</a:t>
            </a:r>
          </a:p>
          <a:p>
            <a:r>
              <a:rPr lang="es-AR" b="1" dirty="0" smtClean="0">
                <a:solidFill>
                  <a:schemeClr val="bg1"/>
                </a:solidFill>
                <a:latin typeface="+mj-lt"/>
              </a:rPr>
              <a:t>DRA MARIANA FABRA</a:t>
            </a:r>
          </a:p>
          <a:p>
            <a:pPr>
              <a:buFont typeface="Arial" pitchFamily="34" charset="0"/>
              <a:buChar char="•"/>
            </a:pPr>
            <a:endParaRPr lang="es-AR" b="1" dirty="0" smtClean="0">
              <a:solidFill>
                <a:schemeClr val="bg1"/>
              </a:solidFill>
              <a:latin typeface="+mj-lt"/>
            </a:endParaRPr>
          </a:p>
          <a:p>
            <a:pPr>
              <a:buFont typeface="Arial" pitchFamily="34" charset="0"/>
              <a:buChar char="•"/>
            </a:pPr>
            <a:r>
              <a:rPr lang="es-AR" b="1" dirty="0" smtClean="0">
                <a:solidFill>
                  <a:schemeClr val="bg1"/>
                </a:solidFill>
                <a:latin typeface="+mj-lt"/>
              </a:rPr>
              <a:t>MISTOLAR</a:t>
            </a:r>
          </a:p>
          <a:p>
            <a:pPr>
              <a:buFont typeface="Arial" pitchFamily="34" charset="0"/>
              <a:buChar char="•"/>
            </a:pPr>
            <a:r>
              <a:rPr lang="es-AR" b="1" dirty="0" smtClean="0">
                <a:solidFill>
                  <a:schemeClr val="bg1"/>
                </a:solidFill>
                <a:latin typeface="+mj-lt"/>
              </a:rPr>
              <a:t>COLONIA MULLER</a:t>
            </a:r>
          </a:p>
          <a:p>
            <a:pPr>
              <a:buFont typeface="Arial" pitchFamily="34" charset="0"/>
              <a:buChar char="•"/>
            </a:pPr>
            <a:r>
              <a:rPr lang="es-AR" b="1" dirty="0" smtClean="0">
                <a:solidFill>
                  <a:schemeClr val="bg1"/>
                </a:solidFill>
                <a:latin typeface="+mj-lt"/>
              </a:rPr>
              <a:t>LA PARA</a:t>
            </a:r>
          </a:p>
          <a:p>
            <a:pPr>
              <a:buFont typeface="Arial" pitchFamily="34" charset="0"/>
              <a:buChar char="•"/>
            </a:pPr>
            <a:r>
              <a:rPr lang="es-AR" b="1" dirty="0" smtClean="0">
                <a:solidFill>
                  <a:schemeClr val="bg1"/>
                </a:solidFill>
                <a:latin typeface="+mj-lt"/>
              </a:rPr>
              <a:t>RIO SEGUNDO</a:t>
            </a:r>
          </a:p>
          <a:p>
            <a:pPr>
              <a:buFont typeface="Arial" pitchFamily="34" charset="0"/>
              <a:buChar char="•"/>
            </a:pPr>
            <a:endParaRPr lang="es-AR" b="1" dirty="0" smtClean="0">
              <a:solidFill>
                <a:schemeClr val="bg1"/>
              </a:solidFill>
              <a:latin typeface="+mj-lt"/>
            </a:endParaRPr>
          </a:p>
          <a:p>
            <a:pPr>
              <a:buFont typeface="Arial" pitchFamily="34" charset="0"/>
              <a:buChar char="•"/>
            </a:pPr>
            <a:r>
              <a:rPr lang="es-AR" b="1" dirty="0" smtClean="0">
                <a:solidFill>
                  <a:schemeClr val="bg1"/>
                </a:solidFill>
                <a:latin typeface="+mj-lt"/>
              </a:rPr>
              <a:t>CASOS DE RESTITUCION POR </a:t>
            </a:r>
          </a:p>
          <a:p>
            <a:r>
              <a:rPr lang="es-AR" b="1" dirty="0" smtClean="0">
                <a:solidFill>
                  <a:schemeClr val="bg1"/>
                </a:solidFill>
                <a:latin typeface="+mj-lt"/>
              </a:rPr>
              <a:t>ACUERDOS CON OTRAS INSTITUCIONES</a:t>
            </a:r>
          </a:p>
          <a:p>
            <a:r>
              <a:rPr lang="es-AR" b="1" dirty="0" smtClean="0">
                <a:solidFill>
                  <a:schemeClr val="bg1"/>
                </a:solidFill>
                <a:latin typeface="+mj-lt"/>
              </a:rPr>
              <a:t>MUNICIPALIDAD DE TRANSITO</a:t>
            </a:r>
          </a:p>
          <a:p>
            <a:endParaRPr lang="es-AR" b="1" dirty="0" smtClean="0">
              <a:solidFill>
                <a:schemeClr val="bg1"/>
              </a:solidFill>
              <a:latin typeface="+mj-lt"/>
            </a:endParaRPr>
          </a:p>
          <a:p>
            <a:pPr>
              <a:buFont typeface="Arial" pitchFamily="34" charset="0"/>
              <a:buChar char="•"/>
            </a:pPr>
            <a:r>
              <a:rPr lang="es-AR" b="1" dirty="0" smtClean="0">
                <a:solidFill>
                  <a:schemeClr val="bg1"/>
                </a:solidFill>
                <a:latin typeface="+mj-lt"/>
              </a:rPr>
              <a:t>CASOS DE FIRMA DE ACUERDOS DE</a:t>
            </a:r>
          </a:p>
          <a:p>
            <a:r>
              <a:rPr lang="es-AR" b="1" dirty="0" smtClean="0">
                <a:solidFill>
                  <a:schemeClr val="bg1"/>
                </a:solidFill>
                <a:latin typeface="+mj-lt"/>
              </a:rPr>
              <a:t>RESTITUCION CON MIEMBROS DE </a:t>
            </a:r>
          </a:p>
          <a:p>
            <a:r>
              <a:rPr lang="es-AR" b="1" dirty="0" smtClean="0">
                <a:solidFill>
                  <a:schemeClr val="bg1"/>
                </a:solidFill>
                <a:latin typeface="+mj-lt"/>
              </a:rPr>
              <a:t>COMUNIDADES EN SANTA ROSA </a:t>
            </a:r>
          </a:p>
          <a:p>
            <a:r>
              <a:rPr lang="es-AR" b="1" dirty="0" smtClean="0">
                <a:solidFill>
                  <a:schemeClr val="bg1"/>
                </a:solidFill>
                <a:latin typeface="+mj-lt"/>
              </a:rPr>
              <a:t>DE CALAMUCHITA</a:t>
            </a:r>
          </a:p>
          <a:p>
            <a:endParaRPr lang="es-AR" b="1" dirty="0">
              <a:solidFill>
                <a:schemeClr val="bg1"/>
              </a:solidFill>
              <a:latin typeface="+mj-lt"/>
            </a:endParaRPr>
          </a:p>
        </p:txBody>
      </p:sp>
      <p:sp>
        <p:nvSpPr>
          <p:cNvPr id="7" name="6 CuadroTexto"/>
          <p:cNvSpPr txBox="1"/>
          <p:nvPr/>
        </p:nvSpPr>
        <p:spPr>
          <a:xfrm>
            <a:off x="1357290" y="428604"/>
            <a:ext cx="2753574" cy="646331"/>
          </a:xfrm>
          <a:prstGeom prst="rect">
            <a:avLst/>
          </a:prstGeom>
          <a:noFill/>
        </p:spPr>
        <p:txBody>
          <a:bodyPr wrap="none" rtlCol="0">
            <a:spAutoFit/>
          </a:bodyPr>
          <a:lstStyle/>
          <a:p>
            <a:r>
              <a:rPr lang="es-AR" sz="3600" b="1" dirty="0" smtClean="0">
                <a:solidFill>
                  <a:srgbClr val="FFC000"/>
                </a:solidFill>
                <a:latin typeface="+mj-lt"/>
              </a:rPr>
              <a:t>Restituciones</a:t>
            </a:r>
            <a:endParaRPr lang="es-AR" sz="3600" b="1" dirty="0">
              <a:solidFill>
                <a:srgbClr val="FFC000"/>
              </a:solidFill>
              <a:latin typeface="+mj-lt"/>
            </a:endParaRPr>
          </a:p>
        </p:txBody>
      </p:sp>
    </p:spTree>
    <p:extLst>
      <p:ext uri="{BB962C8B-B14F-4D97-AF65-F5344CB8AC3E}">
        <p14:creationId xmlns:p14="http://schemas.microsoft.com/office/powerpoint/2010/main" val="344203974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4" name="Picture 4" descr="DSC02738"/>
          <p:cNvPicPr>
            <a:picLocks noChangeAspect="1" noChangeArrowheads="1"/>
          </p:cNvPicPr>
          <p:nvPr/>
        </p:nvPicPr>
        <p:blipFill>
          <a:blip r:embed="rId2" cstate="print"/>
          <a:srcRect/>
          <a:stretch>
            <a:fillRect/>
          </a:stretch>
        </p:blipFill>
        <p:spPr bwMode="auto">
          <a:xfrm>
            <a:off x="755650" y="1844675"/>
            <a:ext cx="3509963" cy="4679950"/>
          </a:xfrm>
          <a:prstGeom prst="rect">
            <a:avLst/>
          </a:prstGeom>
          <a:noFill/>
        </p:spPr>
      </p:pic>
      <p:pic>
        <p:nvPicPr>
          <p:cNvPr id="46085" name="Picture 5" descr="05-5076 016"/>
          <p:cNvPicPr>
            <a:picLocks noChangeAspect="1" noChangeArrowheads="1"/>
          </p:cNvPicPr>
          <p:nvPr/>
        </p:nvPicPr>
        <p:blipFill>
          <a:blip r:embed="rId3" cstate="print"/>
          <a:srcRect/>
          <a:stretch>
            <a:fillRect/>
          </a:stretch>
        </p:blipFill>
        <p:spPr bwMode="auto">
          <a:xfrm>
            <a:off x="4572000" y="3716338"/>
            <a:ext cx="3889375" cy="2917825"/>
          </a:xfrm>
          <a:prstGeom prst="rect">
            <a:avLst/>
          </a:prstGeom>
          <a:noFill/>
        </p:spPr>
      </p:pic>
      <p:pic>
        <p:nvPicPr>
          <p:cNvPr id="46086" name="Picture 6" descr="04-038(C-2)"/>
          <p:cNvPicPr>
            <a:picLocks noChangeAspect="1" noChangeArrowheads="1"/>
          </p:cNvPicPr>
          <p:nvPr/>
        </p:nvPicPr>
        <p:blipFill>
          <a:blip r:embed="rId4" cstate="print"/>
          <a:srcRect/>
          <a:stretch>
            <a:fillRect/>
          </a:stretch>
        </p:blipFill>
        <p:spPr bwMode="auto">
          <a:xfrm>
            <a:off x="4572000" y="1341438"/>
            <a:ext cx="3887788" cy="2862262"/>
          </a:xfrm>
          <a:prstGeom prst="rect">
            <a:avLst/>
          </a:prstGeom>
          <a:noFill/>
        </p:spPr>
      </p:pic>
      <p:sp>
        <p:nvSpPr>
          <p:cNvPr id="46087" name="Rectangle 7"/>
          <p:cNvSpPr>
            <a:spLocks noGrp="1" noChangeArrowheads="1"/>
          </p:cNvSpPr>
          <p:nvPr>
            <p:ph type="title"/>
          </p:nvPr>
        </p:nvSpPr>
        <p:spPr>
          <a:xfrm>
            <a:off x="357158" y="142852"/>
            <a:ext cx="8229600" cy="1139825"/>
          </a:xfrm>
          <a:noFill/>
          <a:ln/>
        </p:spPr>
        <p:txBody>
          <a:bodyPr anchor="b"/>
          <a:lstStyle/>
          <a:p>
            <a:r>
              <a:rPr lang="es-AR" sz="3600" b="1" dirty="0" smtClean="0">
                <a:solidFill>
                  <a:srgbClr val="FFC000"/>
                </a:solidFill>
              </a:rPr>
              <a:t>Áreas de  Conservación y Documentación:</a:t>
            </a:r>
            <a:br>
              <a:rPr lang="es-AR" sz="3600" b="1" dirty="0" smtClean="0">
                <a:solidFill>
                  <a:srgbClr val="FFC000"/>
                </a:solidFill>
              </a:rPr>
            </a:br>
            <a:r>
              <a:rPr lang="es-AR" sz="3600" b="1" dirty="0" smtClean="0">
                <a:solidFill>
                  <a:srgbClr val="FFC000"/>
                </a:solidFill>
              </a:rPr>
              <a:t>Gestión de las Colecciones</a:t>
            </a:r>
            <a:endParaRPr lang="es-ES" sz="3600" b="1" dirty="0" smtClean="0">
              <a:solidFill>
                <a:srgbClr val="FFC000"/>
              </a:solidFill>
            </a:endParaRPr>
          </a:p>
        </p:txBody>
      </p:sp>
    </p:spTree>
    <p:extLst>
      <p:ext uri="{BB962C8B-B14F-4D97-AF65-F5344CB8AC3E}">
        <p14:creationId xmlns:p14="http://schemas.microsoft.com/office/powerpoint/2010/main" val="42778563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7" descr="C:\Andres Izeta\proyectos\CONICET FUND WILLIAMS\Plano reserva patrimonial.tif"/>
          <p:cNvPicPr>
            <a:picLocks noChangeAspect="1" noChangeArrowheads="1"/>
          </p:cNvPicPr>
          <p:nvPr/>
        </p:nvPicPr>
        <p:blipFill>
          <a:blip r:embed="rId2" cstate="email">
            <a:clrChange>
              <a:clrFrom>
                <a:srgbClr val="0A0B0C"/>
              </a:clrFrom>
              <a:clrTo>
                <a:srgbClr val="0A0B0C">
                  <a:alpha val="0"/>
                </a:srgbClr>
              </a:clrTo>
            </a:clrChange>
          </a:blip>
          <a:srcRect/>
          <a:stretch>
            <a:fillRect/>
          </a:stretch>
        </p:blipFill>
        <p:spPr bwMode="auto">
          <a:xfrm>
            <a:off x="142844" y="1000108"/>
            <a:ext cx="5173512" cy="4419530"/>
          </a:xfrm>
          <a:prstGeom prst="rect">
            <a:avLst/>
          </a:prstGeom>
          <a:noFill/>
          <a:ln w="9525">
            <a:noFill/>
            <a:miter lim="800000"/>
            <a:headEnd/>
            <a:tailEnd/>
          </a:ln>
        </p:spPr>
      </p:pic>
      <p:pic>
        <p:nvPicPr>
          <p:cNvPr id="22534" name="4 Imagen" descr="DSC04608.JPG"/>
          <p:cNvPicPr>
            <a:picLocks noChangeAspect="1"/>
          </p:cNvPicPr>
          <p:nvPr/>
        </p:nvPicPr>
        <p:blipFill>
          <a:blip r:embed="rId3" cstate="email"/>
          <a:srcRect/>
          <a:stretch>
            <a:fillRect/>
          </a:stretch>
        </p:blipFill>
        <p:spPr bwMode="auto">
          <a:xfrm>
            <a:off x="2140869" y="4535222"/>
            <a:ext cx="803682" cy="1228462"/>
          </a:xfrm>
          <a:prstGeom prst="rect">
            <a:avLst/>
          </a:prstGeom>
          <a:noFill/>
          <a:ln w="9525">
            <a:noFill/>
            <a:miter lim="800000"/>
            <a:headEnd/>
            <a:tailEnd/>
          </a:ln>
        </p:spPr>
      </p:pic>
      <p:pic>
        <p:nvPicPr>
          <p:cNvPr id="22536" name="6 Imagen" descr="DSC04617.JPG"/>
          <p:cNvPicPr>
            <a:picLocks noChangeAspect="1"/>
          </p:cNvPicPr>
          <p:nvPr/>
        </p:nvPicPr>
        <p:blipFill>
          <a:blip r:embed="rId4" cstate="email"/>
          <a:srcRect/>
          <a:stretch>
            <a:fillRect/>
          </a:stretch>
        </p:blipFill>
        <p:spPr bwMode="auto">
          <a:xfrm>
            <a:off x="4031884" y="2258955"/>
            <a:ext cx="992783" cy="1517511"/>
          </a:xfrm>
          <a:prstGeom prst="rect">
            <a:avLst/>
          </a:prstGeom>
          <a:noFill/>
          <a:ln w="9525">
            <a:noFill/>
            <a:miter lim="800000"/>
            <a:headEnd/>
            <a:tailEnd/>
          </a:ln>
        </p:spPr>
      </p:pic>
      <p:pic>
        <p:nvPicPr>
          <p:cNvPr id="22537" name="7 Imagen" descr="DSC04610.JPG"/>
          <p:cNvPicPr>
            <a:picLocks noChangeAspect="1"/>
          </p:cNvPicPr>
          <p:nvPr/>
        </p:nvPicPr>
        <p:blipFill>
          <a:blip r:embed="rId5" cstate="email"/>
          <a:srcRect/>
          <a:stretch>
            <a:fillRect/>
          </a:stretch>
        </p:blipFill>
        <p:spPr bwMode="auto">
          <a:xfrm>
            <a:off x="1904492" y="1066624"/>
            <a:ext cx="1181884" cy="1806561"/>
          </a:xfrm>
          <a:prstGeom prst="rect">
            <a:avLst/>
          </a:prstGeom>
          <a:noFill/>
          <a:ln w="9525">
            <a:noFill/>
            <a:miter lim="800000"/>
            <a:headEnd/>
            <a:tailEnd/>
          </a:ln>
        </p:spPr>
      </p:pic>
      <p:sp>
        <p:nvSpPr>
          <p:cNvPr id="22531" name="7 CuadroTexto"/>
          <p:cNvSpPr txBox="1">
            <a:spLocks noChangeArrowheads="1"/>
          </p:cNvSpPr>
          <p:nvPr/>
        </p:nvSpPr>
        <p:spPr bwMode="auto">
          <a:xfrm>
            <a:off x="-285784" y="6215693"/>
            <a:ext cx="6215074" cy="642307"/>
          </a:xfrm>
          <a:prstGeom prst="rect">
            <a:avLst/>
          </a:prstGeom>
          <a:noFill/>
          <a:ln w="9525">
            <a:noFill/>
            <a:miter lim="800000"/>
            <a:headEnd/>
            <a:tailEnd/>
          </a:ln>
        </p:spPr>
        <p:txBody>
          <a:bodyPr wrap="square" lIns="82945" tIns="41473" rIns="82945" bIns="41473">
            <a:spAutoFit/>
          </a:bodyPr>
          <a:lstStyle/>
          <a:p>
            <a:pPr algn="ctr"/>
            <a:r>
              <a:rPr lang="es-AR" dirty="0">
                <a:solidFill>
                  <a:schemeClr val="bg1"/>
                </a:solidFill>
                <a:latin typeface="Arial Narrow" pitchFamily="34" charset="0"/>
                <a:cs typeface="Arial" pitchFamily="34" charset="0"/>
              </a:rPr>
              <a:t>Se ubica en el subsuelo de la Cara Sur </a:t>
            </a:r>
            <a:r>
              <a:rPr lang="es-AR" dirty="0" smtClean="0">
                <a:solidFill>
                  <a:schemeClr val="bg1"/>
                </a:solidFill>
                <a:latin typeface="Arial Narrow" pitchFamily="34" charset="0"/>
                <a:cs typeface="Arial" pitchFamily="34" charset="0"/>
              </a:rPr>
              <a:t>del</a:t>
            </a:r>
          </a:p>
          <a:p>
            <a:pPr algn="ctr"/>
            <a:r>
              <a:rPr lang="es-AR" dirty="0" smtClean="0">
                <a:solidFill>
                  <a:schemeClr val="bg1"/>
                </a:solidFill>
                <a:latin typeface="Arial Narrow" pitchFamily="34" charset="0"/>
                <a:cs typeface="Arial" pitchFamily="34" charset="0"/>
              </a:rPr>
              <a:t> </a:t>
            </a:r>
            <a:r>
              <a:rPr lang="es-AR" dirty="0">
                <a:solidFill>
                  <a:schemeClr val="bg1"/>
                </a:solidFill>
                <a:latin typeface="Arial Narrow" pitchFamily="34" charset="0"/>
                <a:cs typeface="Arial" pitchFamily="34" charset="0"/>
              </a:rPr>
              <a:t>Pabellón Argentina (Ciudad Universitaria , UNC)</a:t>
            </a:r>
          </a:p>
        </p:txBody>
      </p:sp>
      <p:sp>
        <p:nvSpPr>
          <p:cNvPr id="22532" name="9 CuadroTexto"/>
          <p:cNvSpPr txBox="1">
            <a:spLocks noChangeArrowheads="1"/>
          </p:cNvSpPr>
          <p:nvPr/>
        </p:nvSpPr>
        <p:spPr bwMode="auto">
          <a:xfrm>
            <a:off x="5225760" y="1071473"/>
            <a:ext cx="3788640" cy="5531401"/>
          </a:xfrm>
          <a:prstGeom prst="rect">
            <a:avLst/>
          </a:prstGeom>
          <a:noFill/>
          <a:ln w="9525">
            <a:noFill/>
            <a:miter lim="800000"/>
            <a:headEnd/>
            <a:tailEnd/>
          </a:ln>
        </p:spPr>
        <p:txBody>
          <a:bodyPr lIns="82945" tIns="41473" rIns="82945" bIns="41473">
            <a:spAutoFit/>
          </a:bodyPr>
          <a:lstStyle/>
          <a:p>
            <a:r>
              <a:rPr lang="es-AR" dirty="0">
                <a:solidFill>
                  <a:schemeClr val="bg1"/>
                </a:solidFill>
                <a:latin typeface="Arial Narrow" pitchFamily="34" charset="0"/>
                <a:cs typeface="Arial" pitchFamily="34" charset="0"/>
              </a:rPr>
              <a:t>Superficie destinada al resguardo de objetos: 400 m</a:t>
            </a:r>
            <a:r>
              <a:rPr lang="es-AR" baseline="30000" dirty="0">
                <a:solidFill>
                  <a:schemeClr val="bg1"/>
                </a:solidFill>
                <a:latin typeface="Arial Narrow" pitchFamily="34" charset="0"/>
                <a:cs typeface="Arial" pitchFamily="34" charset="0"/>
              </a:rPr>
              <a:t>2 </a:t>
            </a:r>
          </a:p>
          <a:p>
            <a:endParaRPr lang="es-AR" baseline="30000" dirty="0">
              <a:solidFill>
                <a:schemeClr val="bg1"/>
              </a:solidFill>
              <a:latin typeface="Arial Narrow" pitchFamily="34" charset="0"/>
              <a:cs typeface="Arial" pitchFamily="34" charset="0"/>
            </a:endParaRPr>
          </a:p>
          <a:p>
            <a:r>
              <a:rPr lang="es-AR" dirty="0">
                <a:solidFill>
                  <a:schemeClr val="bg1"/>
                </a:solidFill>
                <a:latin typeface="Arial Narrow" pitchFamily="34" charset="0"/>
                <a:cs typeface="Arial" pitchFamily="34" charset="0"/>
              </a:rPr>
              <a:t>Cantidad de objetos: 60.000 </a:t>
            </a:r>
          </a:p>
          <a:p>
            <a:endParaRPr lang="es-AR" dirty="0">
              <a:solidFill>
                <a:schemeClr val="bg1"/>
              </a:solidFill>
              <a:latin typeface="Arial Narrow" pitchFamily="34" charset="0"/>
              <a:cs typeface="Arial" pitchFamily="34" charset="0"/>
            </a:endParaRPr>
          </a:p>
          <a:p>
            <a:r>
              <a:rPr lang="es-AR" dirty="0">
                <a:solidFill>
                  <a:schemeClr val="bg1"/>
                </a:solidFill>
                <a:latin typeface="Arial Narrow" pitchFamily="34" charset="0"/>
                <a:cs typeface="Arial" pitchFamily="34" charset="0"/>
              </a:rPr>
              <a:t>Fondos documentales del Archivo  (MONTES, VON HAUENSCHILD, HEREDIA, BORNANCINI, INSTITUCIONAL)</a:t>
            </a:r>
          </a:p>
          <a:p>
            <a:endParaRPr lang="es-AR" dirty="0">
              <a:solidFill>
                <a:schemeClr val="bg1"/>
              </a:solidFill>
              <a:latin typeface="Arial Narrow" pitchFamily="34" charset="0"/>
              <a:cs typeface="Arial" pitchFamily="34" charset="0"/>
            </a:endParaRPr>
          </a:p>
          <a:p>
            <a:r>
              <a:rPr lang="es-AR" dirty="0">
                <a:solidFill>
                  <a:schemeClr val="bg1"/>
                </a:solidFill>
                <a:latin typeface="Arial Narrow" pitchFamily="34" charset="0"/>
                <a:cs typeface="Arial" pitchFamily="34" charset="0"/>
              </a:rPr>
              <a:t>Colecciones:</a:t>
            </a:r>
          </a:p>
          <a:p>
            <a:endParaRPr lang="es-AR" dirty="0">
              <a:solidFill>
                <a:schemeClr val="bg1"/>
              </a:solidFill>
              <a:latin typeface="Arial Narrow" pitchFamily="34" charset="0"/>
              <a:cs typeface="Arial" pitchFamily="34" charset="0"/>
            </a:endParaRPr>
          </a:p>
          <a:p>
            <a:r>
              <a:rPr lang="es-AR" dirty="0">
                <a:solidFill>
                  <a:schemeClr val="bg1"/>
                </a:solidFill>
                <a:latin typeface="Arial Narrow" pitchFamily="34" charset="0"/>
                <a:cs typeface="Arial" pitchFamily="34" charset="0"/>
              </a:rPr>
              <a:t>Arqueológicas (CORDOBA, NOA, NEA, PATAGONIA, BOLIVIA)</a:t>
            </a:r>
          </a:p>
          <a:p>
            <a:endParaRPr lang="es-AR" dirty="0">
              <a:solidFill>
                <a:schemeClr val="bg1"/>
              </a:solidFill>
              <a:latin typeface="Arial Narrow" pitchFamily="34" charset="0"/>
              <a:cs typeface="Arial" pitchFamily="34" charset="0"/>
            </a:endParaRPr>
          </a:p>
          <a:p>
            <a:r>
              <a:rPr lang="es-AR" dirty="0">
                <a:solidFill>
                  <a:schemeClr val="bg1"/>
                </a:solidFill>
                <a:latin typeface="Arial Narrow" pitchFamily="34" charset="0"/>
                <a:cs typeface="Arial" pitchFamily="34" charset="0"/>
              </a:rPr>
              <a:t>Etnográficas (CORDOBA, CHACO, ECUADOR, NOA)</a:t>
            </a:r>
          </a:p>
          <a:p>
            <a:endParaRPr lang="es-AR" dirty="0">
              <a:solidFill>
                <a:schemeClr val="bg1"/>
              </a:solidFill>
              <a:latin typeface="Arial Narrow" pitchFamily="34" charset="0"/>
              <a:cs typeface="Arial" pitchFamily="34" charset="0"/>
            </a:endParaRPr>
          </a:p>
          <a:p>
            <a:r>
              <a:rPr lang="es-AR" dirty="0" err="1">
                <a:solidFill>
                  <a:schemeClr val="bg1"/>
                </a:solidFill>
                <a:latin typeface="Arial Narrow" pitchFamily="34" charset="0"/>
                <a:cs typeface="Arial" pitchFamily="34" charset="0"/>
              </a:rPr>
              <a:t>Bioantropológicas</a:t>
            </a:r>
            <a:r>
              <a:rPr lang="es-AR" dirty="0">
                <a:solidFill>
                  <a:schemeClr val="bg1"/>
                </a:solidFill>
                <a:latin typeface="Arial Narrow" pitchFamily="34" charset="0"/>
                <a:cs typeface="Arial" pitchFamily="34" charset="0"/>
              </a:rPr>
              <a:t> (CORDOBA)</a:t>
            </a:r>
          </a:p>
        </p:txBody>
      </p:sp>
      <p:sp>
        <p:nvSpPr>
          <p:cNvPr id="9" name="1 Título"/>
          <p:cNvSpPr txBox="1">
            <a:spLocks/>
          </p:cNvSpPr>
          <p:nvPr/>
        </p:nvSpPr>
        <p:spPr>
          <a:xfrm>
            <a:off x="457200" y="214290"/>
            <a:ext cx="8686800" cy="838200"/>
          </a:xfrm>
          <a:prstGeom prst="rect">
            <a:avLst/>
          </a:prstGeom>
        </p:spPr>
        <p:txBody>
          <a:bodyP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AR" sz="3600" b="0" i="0" u="none" strike="noStrike" kern="1200" cap="all" spc="0" normalizeH="0" baseline="0" noProof="0" dirty="0" smtClean="0">
                <a:ln>
                  <a:noFill/>
                </a:ln>
                <a:solidFill>
                  <a:srgbClr val="FFC000"/>
                </a:solidFill>
                <a:effectLst>
                  <a:reflection blurRad="12700" stA="48000" endA="300" endPos="55000" dir="5400000" sy="-90000" algn="bl" rotWithShape="0"/>
                </a:effectLst>
                <a:uLnTx/>
                <a:uFillTx/>
                <a:latin typeface="+mj-lt"/>
                <a:ea typeface="+mj-ea"/>
                <a:cs typeface="+mj-cs"/>
              </a:rPr>
              <a:t>Trabajos de </a:t>
            </a:r>
            <a:r>
              <a:rPr lang="es-AR" sz="3600" cap="all" dirty="0" smtClean="0">
                <a:solidFill>
                  <a:srgbClr val="FFC000"/>
                </a:solidFill>
                <a:effectLst>
                  <a:reflection blurRad="12700" stA="48000" endA="300" endPos="55000" dir="5400000" sy="-90000" algn="bl" rotWithShape="0"/>
                </a:effectLst>
                <a:latin typeface="+mj-lt"/>
                <a:ea typeface="+mj-ea"/>
                <a:cs typeface="+mj-cs"/>
              </a:rPr>
              <a:t>construcción de bases de datos sobre colecciones</a:t>
            </a:r>
            <a:endParaRPr kumimoji="0" lang="es-AR" sz="2700" b="0" i="0" u="none" strike="noStrike" kern="1200" cap="all" spc="0" normalizeH="0" baseline="0" noProof="0" dirty="0">
              <a:ln>
                <a:noFill/>
              </a:ln>
              <a:solidFill>
                <a:srgbClr val="FFC000"/>
              </a:solidFill>
              <a:effectLst>
                <a:reflection blurRad="12700" stA="48000" endA="300" endPos="55000" dir="5400000" sy="-90000" algn="bl" rotWithShape="0"/>
              </a:effectLst>
              <a:uLnTx/>
              <a:uFillTx/>
              <a:latin typeface="+mj-lt"/>
              <a:ea typeface="+mj-ea"/>
              <a:cs typeface="+mj-cs"/>
            </a:endParaRPr>
          </a:p>
        </p:txBody>
      </p:sp>
    </p:spTree>
    <p:extLst>
      <p:ext uri="{BB962C8B-B14F-4D97-AF65-F5344CB8AC3E}">
        <p14:creationId xmlns:p14="http://schemas.microsoft.com/office/powerpoint/2010/main" val="2727261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Rectángulo"/>
          <p:cNvSpPr/>
          <p:nvPr/>
        </p:nvSpPr>
        <p:spPr>
          <a:xfrm>
            <a:off x="611560" y="1772816"/>
            <a:ext cx="184731" cy="646331"/>
          </a:xfrm>
          <a:prstGeom prst="rect">
            <a:avLst/>
          </a:prstGeom>
        </p:spPr>
        <p:txBody>
          <a:bodyPr wrap="none">
            <a:spAutoFit/>
          </a:bodyPr>
          <a:lstStyle/>
          <a:p>
            <a:endParaRPr lang="es-ES_tradnl" b="1" dirty="0" smtClean="0"/>
          </a:p>
          <a:p>
            <a:endParaRPr lang="es-ES" dirty="0"/>
          </a:p>
        </p:txBody>
      </p:sp>
      <p:sp>
        <p:nvSpPr>
          <p:cNvPr id="11" name="10 CuadroTexto"/>
          <p:cNvSpPr txBox="1"/>
          <p:nvPr/>
        </p:nvSpPr>
        <p:spPr>
          <a:xfrm>
            <a:off x="0" y="359758"/>
            <a:ext cx="9144000" cy="1569660"/>
          </a:xfrm>
          <a:prstGeom prst="rect">
            <a:avLst/>
          </a:prstGeom>
          <a:noFill/>
          <a:ln>
            <a:noFill/>
          </a:ln>
        </p:spPr>
        <p:txBody>
          <a:bodyPr wrap="square" rtlCol="0">
            <a:spAutoFit/>
          </a:bodyPr>
          <a:lstStyle/>
          <a:p>
            <a:pPr algn="ctr"/>
            <a:r>
              <a:rPr lang="es-ES_tradnl" sz="2400" dirty="0" smtClean="0">
                <a:solidFill>
                  <a:schemeClr val="bg1"/>
                </a:solidFill>
                <a:latin typeface="Calibri" pitchFamily="34" charset="0"/>
              </a:rPr>
              <a:t>La Reserva “C”  de la Reserva Patrimonial del Museo de Antropología: </a:t>
            </a:r>
          </a:p>
          <a:p>
            <a:pPr algn="ctr"/>
            <a:r>
              <a:rPr lang="es-ES_tradnl" sz="2400" dirty="0" smtClean="0">
                <a:solidFill>
                  <a:schemeClr val="bg1"/>
                </a:solidFill>
                <a:latin typeface="Calibri" pitchFamily="34" charset="0"/>
              </a:rPr>
              <a:t>Arqueología de Sierras Centrales</a:t>
            </a:r>
          </a:p>
          <a:p>
            <a:pPr algn="ctr"/>
            <a:endParaRPr lang="es-ES_tradnl" sz="2400" dirty="0" smtClean="0">
              <a:solidFill>
                <a:schemeClr val="bg1"/>
              </a:solidFill>
              <a:latin typeface="Calibri" pitchFamily="34" charset="0"/>
            </a:endParaRPr>
          </a:p>
          <a:p>
            <a:pPr algn="ctr"/>
            <a:endParaRPr lang="es-ES_tradnl" sz="2400" dirty="0" smtClean="0">
              <a:solidFill>
                <a:schemeClr val="bg1"/>
              </a:solidFill>
              <a:latin typeface="Calibri" pitchFamily="34" charset="0"/>
            </a:endParaRPr>
          </a:p>
        </p:txBody>
      </p:sp>
      <p:pic>
        <p:nvPicPr>
          <p:cNvPr id="1027" name="Picture 3" descr="E:\DCIM\102_PANA\P1020086.JPG"/>
          <p:cNvPicPr>
            <a:picLocks noChangeAspect="1" noChangeArrowheads="1"/>
          </p:cNvPicPr>
          <p:nvPr/>
        </p:nvPicPr>
        <p:blipFill>
          <a:blip r:embed="rId2" cstate="email"/>
          <a:srcRect/>
          <a:stretch>
            <a:fillRect/>
          </a:stretch>
        </p:blipFill>
        <p:spPr bwMode="auto">
          <a:xfrm rot="5400000">
            <a:off x="6309193" y="2699919"/>
            <a:ext cx="2808312" cy="2106235"/>
          </a:xfrm>
          <a:prstGeom prst="rect">
            <a:avLst/>
          </a:prstGeom>
          <a:ln>
            <a:noFill/>
          </a:ln>
          <a:effectLst>
            <a:outerShdw blurRad="292100" dist="139700" dir="2700000" algn="tl" rotWithShape="0">
              <a:srgbClr val="333333">
                <a:alpha val="65000"/>
              </a:srgbClr>
            </a:outerShdw>
          </a:effectLst>
        </p:spPr>
      </p:pic>
      <p:pic>
        <p:nvPicPr>
          <p:cNvPr id="1028" name="Picture 4" descr="E:\DCIM\102_PANA\P1020087.JPG"/>
          <p:cNvPicPr>
            <a:picLocks noChangeAspect="1" noChangeArrowheads="1"/>
          </p:cNvPicPr>
          <p:nvPr/>
        </p:nvPicPr>
        <p:blipFill>
          <a:blip r:embed="rId3" cstate="email"/>
          <a:srcRect/>
          <a:stretch>
            <a:fillRect/>
          </a:stretch>
        </p:blipFill>
        <p:spPr bwMode="auto">
          <a:xfrm>
            <a:off x="2915816" y="2924944"/>
            <a:ext cx="4266184" cy="3199638"/>
          </a:xfrm>
          <a:prstGeom prst="rect">
            <a:avLst/>
          </a:prstGeom>
          <a:ln>
            <a:noFill/>
          </a:ln>
          <a:effectLst>
            <a:outerShdw blurRad="292100" dist="139700" dir="2700000" algn="tl" rotWithShape="0">
              <a:srgbClr val="333333">
                <a:alpha val="65000"/>
              </a:srgbClr>
            </a:outerShdw>
          </a:effectLst>
        </p:spPr>
      </p:pic>
      <p:pic>
        <p:nvPicPr>
          <p:cNvPr id="1026" name="Picture 2" descr="E:\DCIM\102_PANA\P1020085.JPG"/>
          <p:cNvPicPr>
            <a:picLocks noChangeAspect="1" noChangeArrowheads="1"/>
          </p:cNvPicPr>
          <p:nvPr/>
        </p:nvPicPr>
        <p:blipFill>
          <a:blip r:embed="rId4" cstate="email"/>
          <a:srcRect/>
          <a:stretch>
            <a:fillRect/>
          </a:stretch>
        </p:blipFill>
        <p:spPr bwMode="auto">
          <a:xfrm rot="10800000" flipV="1">
            <a:off x="305526" y="2348880"/>
            <a:ext cx="2970330" cy="3960440"/>
          </a:xfrm>
          <a:prstGeom prst="rect">
            <a:avLst/>
          </a:prstGeom>
          <a:ln>
            <a:noFill/>
          </a:ln>
          <a:effectLst>
            <a:outerShdw blurRad="292100" dist="139700" dir="2700000" algn="tl" rotWithShape="0">
              <a:srgbClr val="333333">
                <a:alpha val="65000"/>
              </a:srgbClr>
            </a:outerShdw>
          </a:effectLst>
        </p:spPr>
      </p:pic>
      <p:sp>
        <p:nvSpPr>
          <p:cNvPr id="8" name="7 Rectángulo"/>
          <p:cNvSpPr/>
          <p:nvPr/>
        </p:nvSpPr>
        <p:spPr>
          <a:xfrm>
            <a:off x="2833924" y="1374443"/>
            <a:ext cx="4143057" cy="369332"/>
          </a:xfrm>
          <a:prstGeom prst="rect">
            <a:avLst/>
          </a:prstGeom>
        </p:spPr>
        <p:txBody>
          <a:bodyPr wrap="none">
            <a:spAutoFit/>
          </a:bodyPr>
          <a:lstStyle/>
          <a:p>
            <a:r>
              <a:rPr lang="es-AR" cap="all" dirty="0" smtClean="0">
                <a:solidFill>
                  <a:srgbClr val="FFC000"/>
                </a:solidFill>
                <a:effectLst>
                  <a:reflection blurRad="12700" stA="48000" endA="300" endPos="55000" dir="5400000" sy="-90000" algn="bl" rotWithShape="0"/>
                </a:effectLst>
              </a:rPr>
              <a:t>Responsable: Dr</a:t>
            </a:r>
            <a:r>
              <a:rPr lang="es-AR" cap="all" dirty="0" smtClean="0">
                <a:solidFill>
                  <a:srgbClr val="FFC000"/>
                </a:solidFill>
                <a:effectLst>
                  <a:reflection blurRad="12700" stA="48000" endA="300" endPos="55000" dir="5400000" sy="-90000" algn="bl" rotWithShape="0"/>
                </a:effectLst>
              </a:rPr>
              <a:t>. </a:t>
            </a:r>
            <a:r>
              <a:rPr lang="es-AR" cap="all" dirty="0" smtClean="0">
                <a:solidFill>
                  <a:srgbClr val="FFC000"/>
                </a:solidFill>
                <a:effectLst>
                  <a:reflection blurRad="12700" stA="48000" endA="300" endPos="55000" dir="5400000" sy="-90000" algn="bl" rotWithShape="0"/>
                </a:effectLst>
              </a:rPr>
              <a:t>Andrés </a:t>
            </a:r>
            <a:r>
              <a:rPr lang="es-AR" cap="all" dirty="0" smtClean="0">
                <a:solidFill>
                  <a:srgbClr val="FFC000"/>
                </a:solidFill>
                <a:effectLst>
                  <a:reflection blurRad="12700" stA="48000" endA="300" endPos="55000" dir="5400000" sy="-90000" algn="bl" rotWithShape="0"/>
                </a:effectLst>
              </a:rPr>
              <a:t>Izeta</a:t>
            </a:r>
            <a:endParaRPr lang="es-ES" dirty="0">
              <a:solidFill>
                <a:srgbClr val="FFC000"/>
              </a:solidFill>
            </a:endParaRPr>
          </a:p>
        </p:txBody>
      </p:sp>
    </p:spTree>
    <p:extLst>
      <p:ext uri="{BB962C8B-B14F-4D97-AF65-F5344CB8AC3E}">
        <p14:creationId xmlns:p14="http://schemas.microsoft.com/office/powerpoint/2010/main" val="10999278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0" y="6372036"/>
            <a:ext cx="9144000" cy="369332"/>
          </a:xfrm>
          <a:prstGeom prst="rect">
            <a:avLst/>
          </a:prstGeom>
          <a:noFill/>
          <a:ln>
            <a:noFill/>
          </a:ln>
        </p:spPr>
        <p:txBody>
          <a:bodyPr wrap="square" rtlCol="0">
            <a:spAutoFit/>
          </a:bodyPr>
          <a:lstStyle/>
          <a:p>
            <a:pPr algn="ctr"/>
            <a:r>
              <a:rPr lang="es-ES_tradnl" b="1" dirty="0" smtClean="0">
                <a:solidFill>
                  <a:srgbClr val="FFC000"/>
                </a:solidFill>
                <a:latin typeface="Calibri" pitchFamily="34" charset="0"/>
              </a:rPr>
              <a:t>Fondo Documental Aníbal Montes</a:t>
            </a:r>
            <a:endParaRPr lang="es-ES" b="1" dirty="0">
              <a:solidFill>
                <a:srgbClr val="FFC000"/>
              </a:solidFill>
              <a:latin typeface="Calibri" pitchFamily="34" charset="0"/>
            </a:endParaRPr>
          </a:p>
        </p:txBody>
      </p:sp>
      <p:sp>
        <p:nvSpPr>
          <p:cNvPr id="11" name="10 CuadroTexto"/>
          <p:cNvSpPr txBox="1"/>
          <p:nvPr/>
        </p:nvSpPr>
        <p:spPr>
          <a:xfrm>
            <a:off x="0" y="548680"/>
            <a:ext cx="9144000" cy="584775"/>
          </a:xfrm>
          <a:prstGeom prst="rect">
            <a:avLst/>
          </a:prstGeom>
          <a:noFill/>
          <a:ln>
            <a:noFill/>
          </a:ln>
        </p:spPr>
        <p:txBody>
          <a:bodyPr wrap="square" rtlCol="0">
            <a:spAutoFit/>
          </a:bodyPr>
          <a:lstStyle/>
          <a:p>
            <a:pPr algn="ctr"/>
            <a:r>
              <a:rPr lang="es-ES_tradnl" sz="3200" b="1" dirty="0" smtClean="0">
                <a:solidFill>
                  <a:srgbClr val="FFC000"/>
                </a:solidFill>
                <a:latin typeface="Arial Narrow" pitchFamily="34" charset="0"/>
              </a:rPr>
              <a:t>CARTOGRAFÍA DEL FDMA</a:t>
            </a:r>
          </a:p>
        </p:txBody>
      </p:sp>
      <p:pic>
        <p:nvPicPr>
          <p:cNvPr id="25603" name="Picture 3" descr="G:\IZETA ET AL 2012B RIO CUARTO - copia\mas montes\escanear0016.tif.jpg"/>
          <p:cNvPicPr>
            <a:picLocks noChangeAspect="1" noChangeArrowheads="1"/>
          </p:cNvPicPr>
          <p:nvPr/>
        </p:nvPicPr>
        <p:blipFill>
          <a:blip r:embed="rId2" cstate="email"/>
          <a:srcRect/>
          <a:stretch>
            <a:fillRect/>
          </a:stretch>
        </p:blipFill>
        <p:spPr bwMode="auto">
          <a:xfrm>
            <a:off x="6130652" y="1412776"/>
            <a:ext cx="3013348" cy="3240360"/>
          </a:xfrm>
          <a:prstGeom prst="rect">
            <a:avLst/>
          </a:prstGeom>
          <a:ln>
            <a:noFill/>
          </a:ln>
          <a:effectLst>
            <a:outerShdw blurRad="292100" dist="139700" dir="2700000" algn="tl" rotWithShape="0">
              <a:srgbClr val="333333">
                <a:alpha val="65000"/>
              </a:srgbClr>
            </a:outerShdw>
          </a:effectLst>
        </p:spPr>
      </p:pic>
      <p:sp>
        <p:nvSpPr>
          <p:cNvPr id="12" name="11 Rectángulo"/>
          <p:cNvSpPr/>
          <p:nvPr/>
        </p:nvSpPr>
        <p:spPr>
          <a:xfrm>
            <a:off x="179512" y="1412776"/>
            <a:ext cx="3672408" cy="4708981"/>
          </a:xfrm>
          <a:prstGeom prst="rect">
            <a:avLst/>
          </a:prstGeom>
        </p:spPr>
        <p:txBody>
          <a:bodyPr wrap="square">
            <a:spAutoFit/>
          </a:bodyPr>
          <a:lstStyle/>
          <a:p>
            <a:r>
              <a:rPr lang="es-ES" sz="2000" b="1" dirty="0" smtClean="0">
                <a:solidFill>
                  <a:schemeClr val="bg1"/>
                </a:solidFill>
                <a:latin typeface="Calibri" pitchFamily="34" charset="0"/>
              </a:rPr>
              <a:t>Comprende distintos tipos:</a:t>
            </a:r>
          </a:p>
          <a:p>
            <a:pPr>
              <a:buFont typeface="Arial" pitchFamily="34" charset="0"/>
              <a:buChar char="•"/>
            </a:pPr>
            <a:r>
              <a:rPr lang="es-ES_tradnl" sz="2000" b="1" dirty="0" smtClean="0">
                <a:solidFill>
                  <a:schemeClr val="bg1"/>
                </a:solidFill>
                <a:latin typeface="Calibri" pitchFamily="34" charset="0"/>
              </a:rPr>
              <a:t>Cartas IGM</a:t>
            </a:r>
          </a:p>
          <a:p>
            <a:pPr>
              <a:buFont typeface="Arial" pitchFamily="34" charset="0"/>
              <a:buChar char="•"/>
            </a:pPr>
            <a:r>
              <a:rPr lang="es-ES_tradnl" sz="2000" b="1" dirty="0" smtClean="0">
                <a:solidFill>
                  <a:schemeClr val="bg1"/>
                </a:solidFill>
                <a:latin typeface="Calibri" pitchFamily="34" charset="0"/>
              </a:rPr>
              <a:t>Cartas Mineras</a:t>
            </a:r>
          </a:p>
          <a:p>
            <a:pPr>
              <a:buFont typeface="Arial" pitchFamily="34" charset="0"/>
              <a:buChar char="•"/>
            </a:pPr>
            <a:r>
              <a:rPr lang="es-ES_tradnl" sz="2000" b="1" dirty="0" smtClean="0">
                <a:solidFill>
                  <a:schemeClr val="bg1"/>
                </a:solidFill>
                <a:latin typeface="Calibri" pitchFamily="34" charset="0"/>
              </a:rPr>
              <a:t>Producción propia:</a:t>
            </a:r>
          </a:p>
          <a:p>
            <a:pPr lvl="1">
              <a:buFont typeface="Arial" pitchFamily="34" charset="0"/>
              <a:buChar char="•"/>
            </a:pPr>
            <a:r>
              <a:rPr lang="es-ES_tradnl" sz="2000" b="1" dirty="0" smtClean="0">
                <a:solidFill>
                  <a:schemeClr val="bg1"/>
                </a:solidFill>
                <a:latin typeface="Calibri" pitchFamily="34" charset="0"/>
              </a:rPr>
              <a:t>Minería</a:t>
            </a:r>
          </a:p>
          <a:p>
            <a:pPr lvl="1">
              <a:buFont typeface="Arial" pitchFamily="34" charset="0"/>
              <a:buChar char="•"/>
            </a:pPr>
            <a:r>
              <a:rPr lang="es-ES_tradnl" sz="2000" b="1" dirty="0" smtClean="0">
                <a:solidFill>
                  <a:schemeClr val="bg1"/>
                </a:solidFill>
                <a:latin typeface="Calibri" pitchFamily="34" charset="0"/>
              </a:rPr>
              <a:t>Arqueología</a:t>
            </a:r>
          </a:p>
          <a:p>
            <a:pPr lvl="1">
              <a:buFont typeface="Arial" pitchFamily="34" charset="0"/>
              <a:buChar char="•"/>
            </a:pPr>
            <a:r>
              <a:rPr lang="es-ES_tradnl" sz="2000" b="1" dirty="0" smtClean="0">
                <a:solidFill>
                  <a:schemeClr val="bg1"/>
                </a:solidFill>
                <a:latin typeface="Calibri" pitchFamily="34" charset="0"/>
              </a:rPr>
              <a:t>Historia de pueblos originarios</a:t>
            </a:r>
          </a:p>
          <a:p>
            <a:pPr lvl="1"/>
            <a:r>
              <a:rPr lang="es-ES_tradnl" sz="2000" b="1" dirty="0" smtClean="0">
                <a:solidFill>
                  <a:schemeClr val="bg1"/>
                </a:solidFill>
                <a:latin typeface="Calibri" pitchFamily="34" charset="0"/>
              </a:rPr>
              <a:t> en base a datos etnohistóricos y del Archivo Histórico de la Provincia de Córdoba</a:t>
            </a:r>
          </a:p>
          <a:p>
            <a:pPr lvl="1">
              <a:buFont typeface="Arial" pitchFamily="34" charset="0"/>
              <a:buChar char="•"/>
            </a:pPr>
            <a:endParaRPr lang="es-ES" sz="2000" b="1" dirty="0" smtClean="0">
              <a:solidFill>
                <a:schemeClr val="bg1"/>
              </a:solidFill>
              <a:latin typeface="Calibri" pitchFamily="34" charset="0"/>
            </a:endParaRPr>
          </a:p>
          <a:p>
            <a:endParaRPr lang="es-ES_tradnl" sz="2000" b="1" dirty="0" smtClean="0">
              <a:solidFill>
                <a:schemeClr val="bg1"/>
              </a:solidFill>
              <a:latin typeface="Calibri" pitchFamily="34" charset="0"/>
            </a:endParaRPr>
          </a:p>
          <a:p>
            <a:endParaRPr lang="es-ES" sz="2000" b="1" dirty="0">
              <a:solidFill>
                <a:schemeClr val="bg1"/>
              </a:solidFill>
              <a:latin typeface="Calibri" pitchFamily="34" charset="0"/>
            </a:endParaRPr>
          </a:p>
        </p:txBody>
      </p:sp>
      <p:pic>
        <p:nvPicPr>
          <p:cNvPr id="25602" name="Picture 2" descr="G:\IZETA ET AL 2012B RIO CUARTO - copia\mas montes\escanear0012.jpg"/>
          <p:cNvPicPr>
            <a:picLocks noChangeAspect="1" noChangeArrowheads="1"/>
          </p:cNvPicPr>
          <p:nvPr/>
        </p:nvPicPr>
        <p:blipFill>
          <a:blip r:embed="rId3" cstate="email"/>
          <a:srcRect/>
          <a:stretch>
            <a:fillRect/>
          </a:stretch>
        </p:blipFill>
        <p:spPr bwMode="auto">
          <a:xfrm>
            <a:off x="4355976" y="2060848"/>
            <a:ext cx="2520280" cy="3229573"/>
          </a:xfrm>
          <a:prstGeom prst="rect">
            <a:avLst/>
          </a:prstGeom>
          <a:ln>
            <a:noFill/>
          </a:ln>
          <a:effectLst>
            <a:outerShdw blurRad="292100" dist="139700" dir="2700000" algn="tl" rotWithShape="0">
              <a:srgbClr val="333333">
                <a:alpha val="65000"/>
              </a:srgbClr>
            </a:outerShdw>
          </a:effectLst>
        </p:spPr>
      </p:pic>
      <p:pic>
        <p:nvPicPr>
          <p:cNvPr id="25604" name="Picture 4" descr="G:\IZETA ET AL 2012B RIO CUARTO - copia\mas montes\escanear00131.jpg"/>
          <p:cNvPicPr>
            <a:picLocks noChangeAspect="1" noChangeArrowheads="1"/>
          </p:cNvPicPr>
          <p:nvPr/>
        </p:nvPicPr>
        <p:blipFill>
          <a:blip r:embed="rId4" cstate="email"/>
          <a:srcRect l="3333"/>
          <a:stretch>
            <a:fillRect/>
          </a:stretch>
        </p:blipFill>
        <p:spPr bwMode="auto">
          <a:xfrm rot="5400000">
            <a:off x="5280312" y="3777274"/>
            <a:ext cx="2088235" cy="297586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667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0" y="6372036"/>
            <a:ext cx="9144000" cy="369332"/>
          </a:xfrm>
          <a:prstGeom prst="rect">
            <a:avLst/>
          </a:prstGeom>
          <a:noFill/>
          <a:ln>
            <a:noFill/>
          </a:ln>
        </p:spPr>
        <p:txBody>
          <a:bodyPr wrap="square" rtlCol="0">
            <a:spAutoFit/>
          </a:bodyPr>
          <a:lstStyle/>
          <a:p>
            <a:pPr algn="ctr"/>
            <a:r>
              <a:rPr lang="es-ES_tradnl" b="1" dirty="0" smtClean="0">
                <a:solidFill>
                  <a:srgbClr val="FFC000"/>
                </a:solidFill>
                <a:latin typeface="Calibri" pitchFamily="34" charset="0"/>
              </a:rPr>
              <a:t>Fondo Documental Aníbal Montes</a:t>
            </a:r>
            <a:endParaRPr lang="es-ES" b="1" dirty="0">
              <a:solidFill>
                <a:srgbClr val="FFC000"/>
              </a:solidFill>
              <a:latin typeface="Calibri" pitchFamily="34" charset="0"/>
            </a:endParaRPr>
          </a:p>
        </p:txBody>
      </p:sp>
      <p:pic>
        <p:nvPicPr>
          <p:cNvPr id="26626" name="Picture 2" descr="G:\IZETA ET AL 2012B RIO CUARTO - copia\anibal montes mapas 016.jpg"/>
          <p:cNvPicPr>
            <a:picLocks noChangeAspect="1" noChangeArrowheads="1"/>
          </p:cNvPicPr>
          <p:nvPr/>
        </p:nvPicPr>
        <p:blipFill>
          <a:blip r:embed="rId2" cstate="email"/>
          <a:srcRect/>
          <a:stretch>
            <a:fillRect/>
          </a:stretch>
        </p:blipFill>
        <p:spPr bwMode="auto">
          <a:xfrm>
            <a:off x="35496" y="1412776"/>
            <a:ext cx="3132864" cy="4896544"/>
          </a:xfrm>
          <a:prstGeom prst="rect">
            <a:avLst/>
          </a:prstGeom>
          <a:ln>
            <a:noFill/>
          </a:ln>
          <a:effectLst>
            <a:outerShdw blurRad="292100" dist="139700" dir="2700000" algn="tl" rotWithShape="0">
              <a:srgbClr val="333333">
                <a:alpha val="65000"/>
              </a:srgbClr>
            </a:outerShdw>
          </a:effectLst>
        </p:spPr>
      </p:pic>
      <p:pic>
        <p:nvPicPr>
          <p:cNvPr id="26627" name="Picture 3"/>
          <p:cNvPicPr>
            <a:picLocks noChangeAspect="1" noChangeArrowheads="1"/>
          </p:cNvPicPr>
          <p:nvPr/>
        </p:nvPicPr>
        <p:blipFill>
          <a:blip r:embed="rId3" cstate="email"/>
          <a:srcRect t="16205" r="1164" b="9965"/>
          <a:stretch>
            <a:fillRect/>
          </a:stretch>
        </p:blipFill>
        <p:spPr bwMode="auto">
          <a:xfrm>
            <a:off x="3131840" y="3714752"/>
            <a:ext cx="5440688" cy="2286016"/>
          </a:xfrm>
          <a:prstGeom prst="rect">
            <a:avLst/>
          </a:prstGeom>
          <a:noFill/>
          <a:ln w="9525">
            <a:noFill/>
            <a:miter lim="800000"/>
            <a:headEnd/>
            <a:tailEnd/>
          </a:ln>
        </p:spPr>
      </p:pic>
      <p:sp>
        <p:nvSpPr>
          <p:cNvPr id="10" name="9 Rectángulo"/>
          <p:cNvSpPr/>
          <p:nvPr/>
        </p:nvSpPr>
        <p:spPr>
          <a:xfrm>
            <a:off x="3131840" y="476672"/>
            <a:ext cx="6012160" cy="2246769"/>
          </a:xfrm>
          <a:prstGeom prst="rect">
            <a:avLst/>
          </a:prstGeom>
        </p:spPr>
        <p:txBody>
          <a:bodyPr wrap="square">
            <a:spAutoFit/>
          </a:bodyPr>
          <a:lstStyle/>
          <a:p>
            <a:pPr algn="just"/>
            <a:r>
              <a:rPr lang="es-ES" sz="2000" b="1" dirty="0" smtClean="0">
                <a:solidFill>
                  <a:schemeClr val="bg1"/>
                </a:solidFill>
                <a:latin typeface="Calibri" pitchFamily="34" charset="0"/>
              </a:rPr>
              <a:t>Compilación de mapas temáticos en base a la carta IGM Córdoba 1:500.000 (IGM 2963-2966-3163-3166-3363-3366), Proyección conforme Gauss </a:t>
            </a:r>
            <a:r>
              <a:rPr lang="es-ES" sz="2000" b="1" dirty="0" err="1" smtClean="0">
                <a:solidFill>
                  <a:schemeClr val="bg1"/>
                </a:solidFill>
                <a:latin typeface="Calibri" pitchFamily="34" charset="0"/>
              </a:rPr>
              <a:t>Kruger</a:t>
            </a:r>
            <a:r>
              <a:rPr lang="es-ES" sz="2000" b="1" dirty="0" smtClean="0">
                <a:solidFill>
                  <a:schemeClr val="bg1"/>
                </a:solidFill>
                <a:latin typeface="Calibri" pitchFamily="34" charset="0"/>
              </a:rPr>
              <a:t>, Faja 4)</a:t>
            </a:r>
          </a:p>
          <a:p>
            <a:endParaRPr lang="es-ES_tradnl" sz="2000" b="1" dirty="0" smtClean="0">
              <a:solidFill>
                <a:schemeClr val="bg1"/>
              </a:solidFill>
              <a:latin typeface="Calibri" pitchFamily="34" charset="0"/>
            </a:endParaRPr>
          </a:p>
          <a:p>
            <a:pPr algn="just"/>
            <a:r>
              <a:rPr lang="es-ES_tradnl" sz="2000" b="1" dirty="0" smtClean="0">
                <a:solidFill>
                  <a:schemeClr val="bg1"/>
                </a:solidFill>
                <a:latin typeface="Calibri" pitchFamily="34" charset="0"/>
              </a:rPr>
              <a:t>Poblados originarios al arribo de los españoles en base a documentación histórica del AHPC (Registro de encomiendas y mercedes).</a:t>
            </a:r>
            <a:endParaRPr lang="es-ES" sz="2000" b="1" dirty="0">
              <a:solidFill>
                <a:schemeClr val="bg1"/>
              </a:solidFill>
              <a:latin typeface="Calibri" pitchFamily="34" charset="0"/>
            </a:endParaRPr>
          </a:p>
        </p:txBody>
      </p:sp>
      <p:pic>
        <p:nvPicPr>
          <p:cNvPr id="26629" name="Picture 5" descr="Carta topográfica 3163 &lt;em&gt;CORDOBA&lt;/em&gt;"/>
          <p:cNvPicPr>
            <a:picLocks noChangeAspect="1" noChangeArrowheads="1"/>
          </p:cNvPicPr>
          <p:nvPr/>
        </p:nvPicPr>
        <p:blipFill>
          <a:blip r:embed="rId4" cstate="print"/>
          <a:srcRect t="9677" b="9677"/>
          <a:stretch>
            <a:fillRect/>
          </a:stretch>
        </p:blipFill>
        <p:spPr bwMode="auto">
          <a:xfrm>
            <a:off x="6911752" y="3068960"/>
            <a:ext cx="2232248" cy="1800200"/>
          </a:xfrm>
          <a:prstGeom prst="rect">
            <a:avLst/>
          </a:prstGeom>
          <a:noFill/>
        </p:spPr>
      </p:pic>
    </p:spTree>
    <p:extLst>
      <p:ext uri="{BB962C8B-B14F-4D97-AF65-F5344CB8AC3E}">
        <p14:creationId xmlns:p14="http://schemas.microsoft.com/office/powerpoint/2010/main" val="40268823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z="3200" b="1" dirty="0" smtClean="0">
                <a:solidFill>
                  <a:srgbClr val="FFC000"/>
                </a:solidFill>
              </a:rPr>
              <a:t>Aspectos  generales que atraviesan el tema </a:t>
            </a:r>
            <a:r>
              <a:rPr lang="es-AR" sz="3200" b="1" dirty="0" smtClean="0">
                <a:solidFill>
                  <a:srgbClr val="FFC000"/>
                </a:solidFill>
              </a:rPr>
              <a:t>patrimonial ejes diferentes</a:t>
            </a:r>
            <a:endParaRPr lang="es-AR" sz="3200" b="1" dirty="0">
              <a:solidFill>
                <a:srgbClr val="FFC000"/>
              </a:solidFill>
            </a:endParaRPr>
          </a:p>
        </p:txBody>
      </p:sp>
      <p:sp>
        <p:nvSpPr>
          <p:cNvPr id="3" name="2 Marcador de contenido"/>
          <p:cNvSpPr>
            <a:spLocks noGrp="1"/>
          </p:cNvSpPr>
          <p:nvPr>
            <p:ph idx="1"/>
          </p:nvPr>
        </p:nvSpPr>
        <p:spPr>
          <a:xfrm>
            <a:off x="500034" y="1357298"/>
            <a:ext cx="8229600" cy="5312062"/>
          </a:xfrm>
        </p:spPr>
        <p:txBody>
          <a:bodyPr/>
          <a:lstStyle/>
          <a:p>
            <a:r>
              <a:rPr lang="es-AR" sz="2400" dirty="0" smtClean="0">
                <a:solidFill>
                  <a:schemeClr val="accent6">
                    <a:lumMod val="75000"/>
                  </a:schemeClr>
                </a:solidFill>
              </a:rPr>
              <a:t>modos de adquisición, </a:t>
            </a:r>
          </a:p>
          <a:p>
            <a:r>
              <a:rPr lang="es-AR" sz="2400" dirty="0" smtClean="0">
                <a:solidFill>
                  <a:srgbClr val="FFCC66"/>
                </a:solidFill>
              </a:rPr>
              <a:t>políticas de conservación y documentación, </a:t>
            </a:r>
          </a:p>
          <a:p>
            <a:r>
              <a:rPr lang="es-AR" sz="2400" dirty="0" smtClean="0">
                <a:solidFill>
                  <a:schemeClr val="accent6">
                    <a:lumMod val="40000"/>
                    <a:lumOff val="60000"/>
                  </a:schemeClr>
                </a:solidFill>
              </a:rPr>
              <a:t>tradiciones de investigación</a:t>
            </a:r>
            <a:r>
              <a:rPr lang="es-AR" sz="2400" dirty="0" smtClean="0">
                <a:solidFill>
                  <a:schemeClr val="bg1"/>
                </a:solidFill>
              </a:rPr>
              <a:t>, </a:t>
            </a:r>
          </a:p>
          <a:p>
            <a:r>
              <a:rPr lang="es-AR" sz="2400" dirty="0" smtClean="0">
                <a:solidFill>
                  <a:schemeClr val="bg1"/>
                </a:solidFill>
              </a:rPr>
              <a:t>reglas del campo científico, prácticas instaladas, </a:t>
            </a:r>
          </a:p>
          <a:p>
            <a:r>
              <a:rPr lang="es-AR" sz="2400" dirty="0" smtClean="0">
                <a:solidFill>
                  <a:srgbClr val="FFCC66"/>
                </a:solidFill>
              </a:rPr>
              <a:t>organización de los fondos, infraestructura (edificio, mobiliario, equipos), </a:t>
            </a:r>
          </a:p>
          <a:p>
            <a:r>
              <a:rPr lang="es-AR" sz="2400" dirty="0" smtClean="0">
                <a:solidFill>
                  <a:schemeClr val="accent6">
                    <a:lumMod val="75000"/>
                  </a:schemeClr>
                </a:solidFill>
              </a:rPr>
              <a:t>recursos humanos capacitados, </a:t>
            </a:r>
          </a:p>
          <a:p>
            <a:r>
              <a:rPr lang="es-AR" sz="2400" dirty="0" smtClean="0">
                <a:solidFill>
                  <a:schemeClr val="accent6">
                    <a:lumMod val="60000"/>
                    <a:lumOff val="40000"/>
                  </a:schemeClr>
                </a:solidFill>
              </a:rPr>
              <a:t>políticas universitarias y nacionales, </a:t>
            </a:r>
          </a:p>
          <a:p>
            <a:r>
              <a:rPr lang="es-AR" sz="2400" dirty="0" smtClean="0">
                <a:solidFill>
                  <a:schemeClr val="accent6">
                    <a:lumMod val="40000"/>
                    <a:lumOff val="60000"/>
                  </a:schemeClr>
                </a:solidFill>
              </a:rPr>
              <a:t>dictaduras/democracia, ciudadanía y participación, </a:t>
            </a:r>
          </a:p>
          <a:p>
            <a:r>
              <a:rPr lang="es-AR" sz="2400" dirty="0" err="1" smtClean="0">
                <a:solidFill>
                  <a:schemeClr val="bg1"/>
                </a:solidFill>
              </a:rPr>
              <a:t>multivocalidad</a:t>
            </a:r>
            <a:r>
              <a:rPr lang="es-AR" sz="2400" dirty="0" smtClean="0">
                <a:solidFill>
                  <a:schemeClr val="bg1"/>
                </a:solidFill>
              </a:rPr>
              <a:t>, </a:t>
            </a:r>
          </a:p>
          <a:p>
            <a:r>
              <a:rPr lang="es-AR" sz="2400" dirty="0" smtClean="0">
                <a:solidFill>
                  <a:srgbClr val="FFCC66"/>
                </a:solidFill>
              </a:rPr>
              <a:t>reclamos de </a:t>
            </a:r>
            <a:r>
              <a:rPr lang="es-AR" sz="2400" dirty="0" smtClean="0">
                <a:solidFill>
                  <a:srgbClr val="FFCC66"/>
                </a:solidFill>
              </a:rPr>
              <a:t>Pueblos  Originarios,</a:t>
            </a:r>
            <a:endParaRPr lang="es-AR" sz="2400" dirty="0" smtClean="0">
              <a:solidFill>
                <a:srgbClr val="FFCC66"/>
              </a:solidFill>
            </a:endParaRPr>
          </a:p>
          <a:p>
            <a:r>
              <a:rPr lang="es-AR" sz="2400" dirty="0" smtClean="0">
                <a:solidFill>
                  <a:srgbClr val="FFCC66"/>
                </a:solidFill>
              </a:rPr>
              <a:t>Identidades.</a:t>
            </a:r>
            <a:endParaRPr lang="es-AR" sz="2400" dirty="0">
              <a:solidFill>
                <a:srgbClr val="FFCC66"/>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smtClean="0">
                <a:solidFill>
                  <a:srgbClr val="FFC000"/>
                </a:solidFill>
              </a:rPr>
              <a:t>Relevamiento bibliográfico</a:t>
            </a:r>
            <a:endParaRPr lang="es-AR" dirty="0">
              <a:solidFill>
                <a:srgbClr val="FFC000"/>
              </a:solidFill>
            </a:endParaRPr>
          </a:p>
        </p:txBody>
      </p:sp>
      <p:grpSp>
        <p:nvGrpSpPr>
          <p:cNvPr id="7" name="38 Grupo"/>
          <p:cNvGrpSpPr>
            <a:grpSpLocks/>
          </p:cNvGrpSpPr>
          <p:nvPr/>
        </p:nvGrpSpPr>
        <p:grpSpPr bwMode="auto">
          <a:xfrm>
            <a:off x="2714612" y="1643050"/>
            <a:ext cx="4814345" cy="2242967"/>
            <a:chOff x="15997238" y="24761825"/>
            <a:chExt cx="10572829" cy="3364473"/>
          </a:xfrm>
        </p:grpSpPr>
        <p:pic>
          <p:nvPicPr>
            <p:cNvPr id="8" name="Picture 9" descr="C:\Users\User\Documents\Thiago\proyecto SIG\Datos\Tesis Medina\Tesis PDF\tomo\Tomo I_pagenumber.001.jpg"/>
            <p:cNvPicPr>
              <a:picLocks noChangeAspect="1" noChangeArrowheads="1"/>
            </p:cNvPicPr>
            <p:nvPr/>
          </p:nvPicPr>
          <p:blipFill>
            <a:blip r:embed="rId2" cstate="print"/>
            <a:srcRect/>
            <a:stretch>
              <a:fillRect/>
            </a:stretch>
          </p:blipFill>
          <p:spPr bwMode="auto">
            <a:xfrm>
              <a:off x="24006235" y="24761825"/>
              <a:ext cx="2563832" cy="3364473"/>
            </a:xfrm>
            <a:prstGeom prst="rect">
              <a:avLst/>
            </a:prstGeom>
            <a:noFill/>
            <a:ln w="9525">
              <a:noFill/>
              <a:miter lim="800000"/>
              <a:headEnd/>
              <a:tailEnd/>
            </a:ln>
          </p:spPr>
        </p:pic>
        <p:pic>
          <p:nvPicPr>
            <p:cNvPr id="9" name="Picture 7" descr="I:\Jornadas cuyanas 2012\1.Tapa_pagenumber.001.jpg"/>
            <p:cNvPicPr>
              <a:picLocks noChangeAspect="1" noChangeArrowheads="1"/>
            </p:cNvPicPr>
            <p:nvPr/>
          </p:nvPicPr>
          <p:blipFill>
            <a:blip r:embed="rId3" cstate="print"/>
            <a:srcRect/>
            <a:stretch>
              <a:fillRect/>
            </a:stretch>
          </p:blipFill>
          <p:spPr bwMode="auto">
            <a:xfrm>
              <a:off x="22688602" y="24761825"/>
              <a:ext cx="2238391" cy="3364473"/>
            </a:xfrm>
            <a:prstGeom prst="rect">
              <a:avLst/>
            </a:prstGeom>
            <a:noFill/>
            <a:ln w="9525">
              <a:noFill/>
              <a:miter lim="800000"/>
              <a:headEnd/>
              <a:tailEnd/>
            </a:ln>
          </p:spPr>
        </p:pic>
        <p:pic>
          <p:nvPicPr>
            <p:cNvPr id="10" name="Picture 8" descr="I:\Jornadas cuyanas 2012\CAMBIO ORGANIZACIONAL Y NIVELES DE EFICIENCIA_pagenumber.001.jpg"/>
            <p:cNvPicPr>
              <a:picLocks noChangeAspect="1" noChangeArrowheads="1"/>
            </p:cNvPicPr>
            <p:nvPr/>
          </p:nvPicPr>
          <p:blipFill>
            <a:blip r:embed="rId4" cstate="print"/>
            <a:srcRect/>
            <a:stretch>
              <a:fillRect/>
            </a:stretch>
          </p:blipFill>
          <p:spPr bwMode="auto">
            <a:xfrm>
              <a:off x="20291460" y="24761825"/>
              <a:ext cx="2563831" cy="3364473"/>
            </a:xfrm>
            <a:prstGeom prst="rect">
              <a:avLst/>
            </a:prstGeom>
            <a:noFill/>
            <a:ln w="9525">
              <a:noFill/>
              <a:miter lim="800000"/>
              <a:headEnd/>
              <a:tailEnd/>
            </a:ln>
          </p:spPr>
        </p:pic>
        <p:pic>
          <p:nvPicPr>
            <p:cNvPr id="11" name="Picture 13" descr="I:\Jornadas cuyanas 2012\menghin y gonzalez 1954_pagenumber.002.jpg"/>
            <p:cNvPicPr>
              <a:picLocks noChangeAspect="1" noChangeArrowheads="1"/>
            </p:cNvPicPr>
            <p:nvPr/>
          </p:nvPicPr>
          <p:blipFill>
            <a:blip r:embed="rId5" cstate="print"/>
            <a:srcRect/>
            <a:stretch>
              <a:fillRect/>
            </a:stretch>
          </p:blipFill>
          <p:spPr bwMode="auto">
            <a:xfrm>
              <a:off x="18627747" y="24761825"/>
              <a:ext cx="2513032" cy="3364473"/>
            </a:xfrm>
            <a:prstGeom prst="rect">
              <a:avLst/>
            </a:prstGeom>
            <a:noFill/>
            <a:ln w="9525">
              <a:noFill/>
              <a:miter lim="800000"/>
              <a:headEnd/>
              <a:tailEnd/>
            </a:ln>
          </p:spPr>
        </p:pic>
        <p:pic>
          <p:nvPicPr>
            <p:cNvPr id="13" name="Picture 11" descr="C:\Users\User\Documents\Thiago\proyecto SIG\Datos\publicaciones_cba\castellanos_candonga2_pagenumber.001.jpg"/>
            <p:cNvPicPr>
              <a:picLocks noChangeAspect="1" noChangeArrowheads="1"/>
            </p:cNvPicPr>
            <p:nvPr/>
          </p:nvPicPr>
          <p:blipFill>
            <a:blip r:embed="rId6" cstate="print"/>
            <a:srcRect/>
            <a:stretch>
              <a:fillRect/>
            </a:stretch>
          </p:blipFill>
          <p:spPr bwMode="auto">
            <a:xfrm>
              <a:off x="15997238" y="24761825"/>
              <a:ext cx="2682895" cy="3364473"/>
            </a:xfrm>
            <a:prstGeom prst="rect">
              <a:avLst/>
            </a:prstGeom>
            <a:noFill/>
            <a:ln w="9525">
              <a:noFill/>
              <a:miter lim="800000"/>
              <a:headEnd/>
              <a:tailEnd/>
            </a:ln>
          </p:spPr>
        </p:pic>
      </p:grpSp>
      <p:pic>
        <p:nvPicPr>
          <p:cNvPr id="10242" name="Picture 2" descr="http://books.google.com.gt/books?id=bAAaAAAAYAAJ&amp;printsec=frontcover&amp;img=1&amp;zoom=1&amp;imgtk=AFLRE71OjPdTZO2vPGyJqZ0O4j8mcgRvDVOlKjVKBtu8n_9X_-80CiCaGflg6fo3WZpELH_TfDWWwsFtzpIEv1FVjh7jyL5fxQcMc3w7ax_xPgab79dm1s4"/>
          <p:cNvPicPr>
            <a:picLocks noChangeAspect="1" noChangeArrowheads="1"/>
          </p:cNvPicPr>
          <p:nvPr/>
        </p:nvPicPr>
        <p:blipFill>
          <a:blip r:embed="rId7" cstate="print"/>
          <a:srcRect/>
          <a:stretch>
            <a:fillRect/>
          </a:stretch>
        </p:blipFill>
        <p:spPr bwMode="auto">
          <a:xfrm>
            <a:off x="683568" y="1700808"/>
            <a:ext cx="1656184" cy="2406644"/>
          </a:xfrm>
          <a:prstGeom prst="rect">
            <a:avLst/>
          </a:prstGeom>
          <a:noFill/>
        </p:spPr>
      </p:pic>
      <p:pic>
        <p:nvPicPr>
          <p:cNvPr id="10244" name="Picture 4" descr="http://publicaciones.ffyh.unc.edu.ar/public/journals/1/homepageImage_es_ES.jpg"/>
          <p:cNvPicPr>
            <a:picLocks noChangeAspect="1" noChangeArrowheads="1"/>
          </p:cNvPicPr>
          <p:nvPr/>
        </p:nvPicPr>
        <p:blipFill>
          <a:blip r:embed="rId8" cstate="print"/>
          <a:srcRect/>
          <a:stretch>
            <a:fillRect/>
          </a:stretch>
        </p:blipFill>
        <p:spPr bwMode="auto">
          <a:xfrm>
            <a:off x="2411760" y="4005064"/>
            <a:ext cx="1608808" cy="2276872"/>
          </a:xfrm>
          <a:prstGeom prst="rect">
            <a:avLst/>
          </a:prstGeom>
          <a:noFill/>
        </p:spPr>
      </p:pic>
      <p:pic>
        <p:nvPicPr>
          <p:cNvPr id="10246" name="Picture 6" descr="http://www.iaa.fadu.uba.ar/cau/wp-content/uploads/2011/08/comechingonia14.jpg"/>
          <p:cNvPicPr>
            <a:picLocks noChangeAspect="1" noChangeArrowheads="1"/>
          </p:cNvPicPr>
          <p:nvPr/>
        </p:nvPicPr>
        <p:blipFill>
          <a:blip r:embed="rId9" cstate="print"/>
          <a:srcRect/>
          <a:stretch>
            <a:fillRect/>
          </a:stretch>
        </p:blipFill>
        <p:spPr bwMode="auto">
          <a:xfrm>
            <a:off x="4211960" y="4077072"/>
            <a:ext cx="1714781" cy="2443341"/>
          </a:xfrm>
          <a:prstGeom prst="rect">
            <a:avLst/>
          </a:prstGeom>
          <a:noFill/>
        </p:spPr>
      </p:pic>
      <p:pic>
        <p:nvPicPr>
          <p:cNvPr id="22" name="33 Imagen" descr="Ischilín 12 Abrigo Deodora Roca_pagenumber.001.jpg"/>
          <p:cNvPicPr>
            <a:picLocks noChangeAspect="1"/>
          </p:cNvPicPr>
          <p:nvPr/>
        </p:nvPicPr>
        <p:blipFill>
          <a:blip r:embed="rId10" cstate="print"/>
          <a:srcRect/>
          <a:stretch>
            <a:fillRect/>
          </a:stretch>
        </p:blipFill>
        <p:spPr bwMode="auto">
          <a:xfrm>
            <a:off x="6300192" y="4221088"/>
            <a:ext cx="1512168" cy="2271080"/>
          </a:xfrm>
          <a:prstGeom prst="rect">
            <a:avLst/>
          </a:prstGeom>
          <a:noFill/>
          <a:ln w="9525">
            <a:noFill/>
            <a:miter lim="800000"/>
            <a:headEnd/>
            <a:tailEnd/>
          </a:ln>
        </p:spPr>
      </p:pic>
    </p:spTree>
    <p:extLst>
      <p:ext uri="{BB962C8B-B14F-4D97-AF65-F5344CB8AC3E}">
        <p14:creationId xmlns:p14="http://schemas.microsoft.com/office/powerpoint/2010/main" val="1216186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p:txBody>
          <a:bodyPr/>
          <a:lstStyle/>
          <a:p>
            <a:r>
              <a:rPr lang="es-ES" sz="3600" dirty="0" smtClean="0">
                <a:solidFill>
                  <a:srgbClr val="FFC000"/>
                </a:solidFill>
              </a:rPr>
              <a:t>Resumiendo:</a:t>
            </a:r>
            <a:r>
              <a:rPr lang="es-MX" sz="3600" dirty="0" smtClean="0">
                <a:solidFill>
                  <a:srgbClr val="FFC000"/>
                </a:solidFill>
              </a:rPr>
              <a:t>Una mirada histórica</a:t>
            </a:r>
            <a:r>
              <a:rPr lang="es-ES" sz="3600" dirty="0" smtClean="0">
                <a:solidFill>
                  <a:srgbClr val="FFC000"/>
                </a:solidFill>
              </a:rPr>
              <a:t/>
            </a:r>
            <a:br>
              <a:rPr lang="es-ES" sz="3600" dirty="0" smtClean="0">
                <a:solidFill>
                  <a:srgbClr val="FFC000"/>
                </a:solidFill>
              </a:rPr>
            </a:br>
            <a:endParaRPr lang="es-ES" sz="3600" dirty="0" smtClean="0">
              <a:solidFill>
                <a:srgbClr val="FFC000"/>
              </a:solidFill>
            </a:endParaRPr>
          </a:p>
        </p:txBody>
      </p:sp>
      <p:sp>
        <p:nvSpPr>
          <p:cNvPr id="60419" name="Rectangle 3"/>
          <p:cNvSpPr>
            <a:spLocks noGrp="1"/>
          </p:cNvSpPr>
          <p:nvPr>
            <p:ph type="body" idx="1"/>
          </p:nvPr>
        </p:nvSpPr>
        <p:spPr/>
        <p:txBody>
          <a:bodyPr/>
          <a:lstStyle/>
          <a:p>
            <a:pPr marL="609600" indent="-609600">
              <a:lnSpc>
                <a:spcPct val="80000"/>
              </a:lnSpc>
              <a:buFont typeface="Wingdings" pitchFamily="2" charset="2"/>
              <a:buNone/>
            </a:pPr>
            <a:r>
              <a:rPr lang="es-MX" dirty="0" smtClean="0">
                <a:solidFill>
                  <a:schemeClr val="bg1"/>
                </a:solidFill>
              </a:rPr>
              <a:t>Gestión universitaria:</a:t>
            </a:r>
          </a:p>
          <a:p>
            <a:pPr marL="990600" lvl="1" indent="-533400">
              <a:lnSpc>
                <a:spcPct val="80000"/>
              </a:lnSpc>
            </a:pPr>
            <a:r>
              <a:rPr lang="es-MX" sz="3200" dirty="0" smtClean="0">
                <a:solidFill>
                  <a:schemeClr val="bg1"/>
                </a:solidFill>
              </a:rPr>
              <a:t>Centrada en la investigación</a:t>
            </a:r>
          </a:p>
          <a:p>
            <a:pPr marL="990600" lvl="1" indent="-533400">
              <a:lnSpc>
                <a:spcPct val="80000"/>
              </a:lnSpc>
            </a:pPr>
            <a:r>
              <a:rPr lang="es-MX" sz="3200" dirty="0" smtClean="0">
                <a:solidFill>
                  <a:schemeClr val="bg1"/>
                </a:solidFill>
              </a:rPr>
              <a:t>Modelo “instituto” científico</a:t>
            </a:r>
          </a:p>
          <a:p>
            <a:pPr marL="990600" lvl="1" indent="-533400">
              <a:lnSpc>
                <a:spcPct val="80000"/>
              </a:lnSpc>
            </a:pPr>
            <a:r>
              <a:rPr lang="es-MX" sz="3200" dirty="0" smtClean="0">
                <a:solidFill>
                  <a:schemeClr val="bg1"/>
                </a:solidFill>
              </a:rPr>
              <a:t>Museo como parte del proceso de investigación</a:t>
            </a:r>
          </a:p>
          <a:p>
            <a:pPr marL="990600" lvl="1" indent="-533400">
              <a:lnSpc>
                <a:spcPct val="80000"/>
              </a:lnSpc>
            </a:pPr>
            <a:r>
              <a:rPr lang="es-MX" sz="3200" dirty="0" smtClean="0">
                <a:solidFill>
                  <a:schemeClr val="bg1"/>
                </a:solidFill>
              </a:rPr>
              <a:t>Colecciones como evidencia científica</a:t>
            </a:r>
          </a:p>
          <a:p>
            <a:pPr marL="990600" lvl="1" indent="-533400">
              <a:lnSpc>
                <a:spcPct val="80000"/>
              </a:lnSpc>
            </a:pPr>
            <a:r>
              <a:rPr lang="es-MX" sz="3200" dirty="0" smtClean="0">
                <a:solidFill>
                  <a:schemeClr val="bg1"/>
                </a:solidFill>
              </a:rPr>
              <a:t>El público ocupa un lugar secundario</a:t>
            </a:r>
          </a:p>
          <a:p>
            <a:pPr marL="990600" lvl="1" indent="-533400">
              <a:lnSpc>
                <a:spcPct val="80000"/>
              </a:lnSpc>
            </a:pPr>
            <a:r>
              <a:rPr lang="es-ES" sz="3200" dirty="0" smtClean="0">
                <a:solidFill>
                  <a:schemeClr val="bg1"/>
                </a:solidFill>
              </a:rPr>
              <a:t>Sin vinculo con comunidades originarias</a:t>
            </a:r>
          </a:p>
          <a:p>
            <a:pPr marL="609600" indent="-609600">
              <a:lnSpc>
                <a:spcPct val="80000"/>
              </a:lnSpc>
            </a:pPr>
            <a:endParaRPr lang="es-ES" sz="2000" dirty="0" smtClean="0">
              <a:solidFill>
                <a:schemeClr val="bg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0" y="0"/>
            <a:ext cx="9144000" cy="6858000"/>
            <a:chOff x="0" y="0"/>
            <a:chExt cx="9144000" cy="6858000"/>
          </a:xfrm>
        </p:grpSpPr>
        <p:sp>
          <p:nvSpPr>
            <p:cNvPr id="7" name="6 Rectángulo"/>
            <p:cNvSpPr/>
            <p:nvPr/>
          </p:nvSpPr>
          <p:spPr>
            <a:xfrm>
              <a:off x="0" y="0"/>
              <a:ext cx="4572000"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Rectángulo"/>
            <p:cNvSpPr/>
            <p:nvPr/>
          </p:nvSpPr>
          <p:spPr>
            <a:xfrm>
              <a:off x="4572000" y="0"/>
              <a:ext cx="457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sp>
        <p:nvSpPr>
          <p:cNvPr id="22530" name="Content Placeholder 2"/>
          <p:cNvSpPr>
            <a:spLocks noGrp="1"/>
          </p:cNvSpPr>
          <p:nvPr>
            <p:ph idx="1"/>
          </p:nvPr>
        </p:nvSpPr>
        <p:spPr/>
        <p:txBody>
          <a:bodyPr/>
          <a:lstStyle/>
          <a:p>
            <a:pPr eaLnBrk="1" hangingPunct="1"/>
            <a:endParaRPr lang="es-ES" dirty="0" smtClean="0">
              <a:solidFill>
                <a:schemeClr val="bg1"/>
              </a:solidFill>
            </a:endParaRPr>
          </a:p>
          <a:p>
            <a:pPr eaLnBrk="1" hangingPunct="1"/>
            <a:r>
              <a:rPr lang="es-ES" dirty="0" smtClean="0">
                <a:solidFill>
                  <a:schemeClr val="bg1"/>
                </a:solidFill>
              </a:rPr>
              <a:t>El ICA (Instituto de Culturas Aborígenes)</a:t>
            </a:r>
          </a:p>
          <a:p>
            <a:pPr lvl="1" eaLnBrk="1" hangingPunct="1"/>
            <a:r>
              <a:rPr lang="es-ES" dirty="0" smtClean="0">
                <a:solidFill>
                  <a:schemeClr val="bg1"/>
                </a:solidFill>
              </a:rPr>
              <a:t>Horacio Saravia y José María </a:t>
            </a:r>
            <a:r>
              <a:rPr lang="es-ES" dirty="0" err="1" smtClean="0">
                <a:solidFill>
                  <a:schemeClr val="bg1"/>
                </a:solidFill>
              </a:rPr>
              <a:t>Bompadre</a:t>
            </a:r>
            <a:endParaRPr lang="es-ES" dirty="0" smtClean="0">
              <a:solidFill>
                <a:schemeClr val="bg1"/>
              </a:solidFill>
            </a:endParaRPr>
          </a:p>
          <a:p>
            <a:pPr eaLnBrk="1" hangingPunct="1"/>
            <a:endParaRPr lang="es-ES" dirty="0" smtClean="0">
              <a:solidFill>
                <a:schemeClr val="bg1"/>
              </a:solidFill>
            </a:endParaRPr>
          </a:p>
          <a:p>
            <a:pPr eaLnBrk="1" hangingPunct="1"/>
            <a:endParaRPr lang="es-ES" dirty="0" smtClean="0">
              <a:solidFill>
                <a:schemeClr val="bg1"/>
              </a:solidFill>
            </a:endParaRPr>
          </a:p>
          <a:p>
            <a:pPr eaLnBrk="1" hangingPunct="1"/>
            <a:endParaRPr lang="es-ES" dirty="0" smtClean="0">
              <a:solidFill>
                <a:schemeClr val="bg1"/>
              </a:solidFill>
            </a:endParaRPr>
          </a:p>
          <a:p>
            <a:pPr eaLnBrk="1" hangingPunct="1"/>
            <a:endParaRPr lang="es-ES" dirty="0" smtClean="0">
              <a:solidFill>
                <a:schemeClr val="bg1"/>
              </a:solidFill>
            </a:endParaRPr>
          </a:p>
          <a:p>
            <a:pPr eaLnBrk="1" hangingPunct="1"/>
            <a:r>
              <a:rPr lang="es-ES" dirty="0" smtClean="0">
                <a:solidFill>
                  <a:schemeClr val="bg1"/>
                </a:solidFill>
              </a:rPr>
              <a:t>Otras comunidades ancestrales</a:t>
            </a:r>
          </a:p>
          <a:p>
            <a:pPr eaLnBrk="1" hangingPunct="1"/>
            <a:endParaRPr lang="es-ES" dirty="0" smtClean="0">
              <a:solidFill>
                <a:schemeClr val="bg1"/>
              </a:solidFill>
            </a:endParaRPr>
          </a:p>
        </p:txBody>
      </p:sp>
      <p:pic>
        <p:nvPicPr>
          <p:cNvPr id="8" name="Picture 2"/>
          <p:cNvPicPr>
            <a:picLocks noChangeAspect="1" noChangeArrowheads="1"/>
          </p:cNvPicPr>
          <p:nvPr/>
        </p:nvPicPr>
        <p:blipFill>
          <a:blip r:embed="rId2" cstate="print"/>
          <a:srcRect l="13616" t="16731" r="22490" b="35917"/>
          <a:stretch>
            <a:fillRect/>
          </a:stretch>
        </p:blipFill>
        <p:spPr bwMode="auto">
          <a:xfrm>
            <a:off x="357158" y="3429000"/>
            <a:ext cx="5143536" cy="2143140"/>
          </a:xfrm>
          <a:prstGeom prst="rect">
            <a:avLst/>
          </a:prstGeom>
          <a:noFill/>
          <a:ln w="9525">
            <a:noFill/>
            <a:miter lim="800000"/>
            <a:headEnd/>
            <a:tailEnd/>
          </a:ln>
          <a:effectLst/>
        </p:spPr>
      </p:pic>
      <p:pic>
        <p:nvPicPr>
          <p:cNvPr id="239618" name="Picture 2" descr="http://www.ongamiradespierta.com.ar/recordar.jpg"/>
          <p:cNvPicPr>
            <a:picLocks noChangeAspect="1" noChangeArrowheads="1"/>
          </p:cNvPicPr>
          <p:nvPr/>
        </p:nvPicPr>
        <p:blipFill>
          <a:blip r:embed="rId3" cstate="print"/>
          <a:srcRect/>
          <a:stretch>
            <a:fillRect/>
          </a:stretch>
        </p:blipFill>
        <p:spPr bwMode="auto">
          <a:xfrm>
            <a:off x="5645272" y="3714752"/>
            <a:ext cx="3128272" cy="1809744"/>
          </a:xfrm>
          <a:prstGeom prst="rect">
            <a:avLst/>
          </a:prstGeom>
          <a:noFill/>
        </p:spPr>
      </p:pic>
      <p:sp>
        <p:nvSpPr>
          <p:cNvPr id="10" name="9 CuadroTexto"/>
          <p:cNvSpPr txBox="1"/>
          <p:nvPr/>
        </p:nvSpPr>
        <p:spPr>
          <a:xfrm>
            <a:off x="1357290" y="6488668"/>
            <a:ext cx="7378943" cy="369332"/>
          </a:xfrm>
          <a:prstGeom prst="rect">
            <a:avLst/>
          </a:prstGeom>
          <a:noFill/>
        </p:spPr>
        <p:txBody>
          <a:bodyPr wrap="none" rtlCol="0">
            <a:spAutoFit/>
          </a:bodyPr>
          <a:lstStyle/>
          <a:p>
            <a:r>
              <a:rPr lang="es-AR" dirty="0" smtClean="0">
                <a:solidFill>
                  <a:schemeClr val="bg1"/>
                </a:solidFill>
              </a:rPr>
              <a:t>Colores elegidos para la bandera de las comunidades comechingonas</a:t>
            </a:r>
            <a:endParaRPr lang="es-AR" dirty="0">
              <a:solidFill>
                <a:schemeClr val="bg1"/>
              </a:solidFill>
            </a:endParaRPr>
          </a:p>
        </p:txBody>
      </p:sp>
      <p:sp>
        <p:nvSpPr>
          <p:cNvPr id="11" name="10 Título"/>
          <p:cNvSpPr>
            <a:spLocks noGrp="1"/>
          </p:cNvSpPr>
          <p:nvPr>
            <p:ph type="title"/>
          </p:nvPr>
        </p:nvSpPr>
        <p:spPr>
          <a:xfrm>
            <a:off x="500034" y="642918"/>
            <a:ext cx="8229600" cy="1143000"/>
          </a:xfrm>
        </p:spPr>
        <p:txBody>
          <a:bodyPr/>
          <a:lstStyle/>
          <a:p>
            <a:r>
              <a:rPr lang="es-ES" sz="3600" dirty="0" smtClean="0">
                <a:solidFill>
                  <a:schemeClr val="bg1"/>
                </a:solidFill>
              </a:rPr>
              <a:t>Historia de las comunidades Comechingonas de Córdoba 1992-2013</a:t>
            </a:r>
            <a:br>
              <a:rPr lang="es-ES" sz="3600" dirty="0" smtClean="0">
                <a:solidFill>
                  <a:schemeClr val="bg1"/>
                </a:solidFill>
              </a:rPr>
            </a:br>
            <a:endParaRPr lang="es-AR" sz="3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0" y="0"/>
            <a:ext cx="9144000" cy="6858000"/>
            <a:chOff x="0" y="0"/>
            <a:chExt cx="9144000" cy="6858000"/>
          </a:xfrm>
        </p:grpSpPr>
        <p:sp>
          <p:nvSpPr>
            <p:cNvPr id="10" name="9 Rectángulo"/>
            <p:cNvSpPr/>
            <p:nvPr/>
          </p:nvSpPr>
          <p:spPr>
            <a:xfrm>
              <a:off x="0" y="0"/>
              <a:ext cx="4572000"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10 Rectángulo"/>
            <p:cNvSpPr/>
            <p:nvPr/>
          </p:nvSpPr>
          <p:spPr>
            <a:xfrm>
              <a:off x="4572000" y="0"/>
              <a:ext cx="457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pic>
        <p:nvPicPr>
          <p:cNvPr id="241668" name="Picture 4"/>
          <p:cNvPicPr>
            <a:picLocks noChangeAspect="1" noChangeArrowheads="1"/>
          </p:cNvPicPr>
          <p:nvPr/>
        </p:nvPicPr>
        <p:blipFill>
          <a:blip r:embed="rId2" cstate="print"/>
          <a:srcRect l="17047" t="13848" r="19805" b="28522"/>
          <a:stretch>
            <a:fillRect/>
          </a:stretch>
        </p:blipFill>
        <p:spPr bwMode="auto">
          <a:xfrm>
            <a:off x="285720" y="285728"/>
            <a:ext cx="5214974" cy="2675508"/>
          </a:xfrm>
          <a:prstGeom prst="rect">
            <a:avLst/>
          </a:prstGeom>
          <a:noFill/>
          <a:ln w="9525">
            <a:noFill/>
            <a:miter lim="800000"/>
            <a:headEnd/>
            <a:tailEnd/>
          </a:ln>
          <a:effectLst/>
        </p:spPr>
      </p:pic>
      <p:pic>
        <p:nvPicPr>
          <p:cNvPr id="238593" name="Picture 1"/>
          <p:cNvPicPr>
            <a:picLocks noChangeAspect="1" noChangeArrowheads="1"/>
          </p:cNvPicPr>
          <p:nvPr/>
        </p:nvPicPr>
        <p:blipFill>
          <a:blip r:embed="rId3" cstate="print"/>
          <a:srcRect l="24158" t="11719" r="25329" b="10156"/>
          <a:stretch>
            <a:fillRect/>
          </a:stretch>
        </p:blipFill>
        <p:spPr bwMode="auto">
          <a:xfrm>
            <a:off x="5500694" y="1928802"/>
            <a:ext cx="2875380" cy="2500330"/>
          </a:xfrm>
          <a:prstGeom prst="rect">
            <a:avLst/>
          </a:prstGeom>
          <a:noFill/>
          <a:ln w="9525">
            <a:noFill/>
            <a:miter lim="800000"/>
            <a:headEnd/>
            <a:tailEnd/>
          </a:ln>
          <a:effectLst/>
        </p:spPr>
      </p:pic>
      <p:pic>
        <p:nvPicPr>
          <p:cNvPr id="238596" name="Picture 4" descr="comechingon_II.jpg"/>
          <p:cNvPicPr>
            <a:picLocks noChangeAspect="1" noChangeArrowheads="1"/>
          </p:cNvPicPr>
          <p:nvPr/>
        </p:nvPicPr>
        <p:blipFill>
          <a:blip r:embed="rId4" cstate="print"/>
          <a:srcRect/>
          <a:stretch>
            <a:fillRect/>
          </a:stretch>
        </p:blipFill>
        <p:spPr bwMode="auto">
          <a:xfrm>
            <a:off x="3714744" y="2285992"/>
            <a:ext cx="1071570" cy="1735943"/>
          </a:xfrm>
          <a:prstGeom prst="rect">
            <a:avLst/>
          </a:prstGeom>
          <a:noFill/>
        </p:spPr>
      </p:pic>
      <p:pic>
        <p:nvPicPr>
          <p:cNvPr id="239618" name="Picture 2" descr="PUEBLO DE LA TOMA Comunidad Aborigen Comechingona"/>
          <p:cNvPicPr>
            <a:picLocks noChangeAspect="1" noChangeArrowheads="1"/>
          </p:cNvPicPr>
          <p:nvPr/>
        </p:nvPicPr>
        <p:blipFill>
          <a:blip r:embed="rId5" cstate="print"/>
          <a:srcRect/>
          <a:stretch>
            <a:fillRect/>
          </a:stretch>
        </p:blipFill>
        <p:spPr bwMode="auto">
          <a:xfrm>
            <a:off x="5000628" y="142852"/>
            <a:ext cx="3389336" cy="1589087"/>
          </a:xfrm>
          <a:prstGeom prst="rect">
            <a:avLst/>
          </a:prstGeom>
          <a:noFill/>
        </p:spPr>
      </p:pic>
      <p:sp>
        <p:nvSpPr>
          <p:cNvPr id="8" name="7 CuadroTexto"/>
          <p:cNvSpPr txBox="1"/>
          <p:nvPr/>
        </p:nvSpPr>
        <p:spPr>
          <a:xfrm>
            <a:off x="357158" y="3214686"/>
            <a:ext cx="3429024" cy="3170099"/>
          </a:xfrm>
          <a:prstGeom prst="rect">
            <a:avLst/>
          </a:prstGeom>
          <a:noFill/>
        </p:spPr>
        <p:txBody>
          <a:bodyPr wrap="square" rtlCol="0">
            <a:spAutoFit/>
          </a:bodyPr>
          <a:lstStyle/>
          <a:p>
            <a:r>
              <a:rPr lang="es-AR" sz="2000" dirty="0" smtClean="0">
                <a:solidFill>
                  <a:schemeClr val="bg1"/>
                </a:solidFill>
              </a:rPr>
              <a:t>9 comunidades ancestrales constituidas con personería jurídica ubicadas en el centro y norte de la </a:t>
            </a:r>
            <a:r>
              <a:rPr lang="es-AR" sz="2000" dirty="0" err="1" smtClean="0">
                <a:solidFill>
                  <a:schemeClr val="bg1"/>
                </a:solidFill>
              </a:rPr>
              <a:t>prov</a:t>
            </a:r>
            <a:r>
              <a:rPr lang="es-AR" sz="2000" dirty="0" smtClean="0">
                <a:solidFill>
                  <a:schemeClr val="bg1"/>
                </a:solidFill>
              </a:rPr>
              <a:t> de Córdoba</a:t>
            </a:r>
          </a:p>
          <a:p>
            <a:endParaRPr lang="es-AR" sz="2000" dirty="0" smtClean="0">
              <a:solidFill>
                <a:schemeClr val="bg1"/>
              </a:solidFill>
            </a:endParaRPr>
          </a:p>
          <a:p>
            <a:r>
              <a:rPr lang="es-AR" sz="2000" dirty="0" smtClean="0">
                <a:solidFill>
                  <a:schemeClr val="bg1"/>
                </a:solidFill>
              </a:rPr>
              <a:t>Trayecto distinto a la de las comunidades Ranqueles del sur de Córdoba</a:t>
            </a:r>
          </a:p>
          <a:p>
            <a:endParaRPr lang="es-AR" sz="2000" dirty="0">
              <a:solidFill>
                <a:schemeClr val="bg1"/>
              </a:solidFill>
            </a:endParaRPr>
          </a:p>
        </p:txBody>
      </p:sp>
      <p:pic>
        <p:nvPicPr>
          <p:cNvPr id="9" name="Picture 2"/>
          <p:cNvPicPr>
            <a:picLocks noGrp="1" noChangeAspect="1" noChangeArrowheads="1"/>
          </p:cNvPicPr>
          <p:nvPr>
            <p:ph idx="1"/>
          </p:nvPr>
        </p:nvPicPr>
        <p:blipFill>
          <a:blip r:embed="rId6" cstate="print"/>
          <a:srcRect/>
          <a:stretch>
            <a:fillRect/>
          </a:stretch>
        </p:blipFill>
        <p:spPr bwMode="auto">
          <a:xfrm>
            <a:off x="4143372" y="3571876"/>
            <a:ext cx="4525109" cy="254413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6 Grupo"/>
          <p:cNvGrpSpPr/>
          <p:nvPr/>
        </p:nvGrpSpPr>
        <p:grpSpPr>
          <a:xfrm>
            <a:off x="0" y="0"/>
            <a:ext cx="9144000" cy="6858000"/>
            <a:chOff x="0" y="0"/>
            <a:chExt cx="9144000" cy="6858000"/>
          </a:xfrm>
        </p:grpSpPr>
        <p:sp>
          <p:nvSpPr>
            <p:cNvPr id="8" name="7 Rectángulo"/>
            <p:cNvSpPr/>
            <p:nvPr/>
          </p:nvSpPr>
          <p:spPr>
            <a:xfrm>
              <a:off x="0" y="0"/>
              <a:ext cx="4572000" cy="6858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8 Rectángulo"/>
            <p:cNvSpPr/>
            <p:nvPr/>
          </p:nvSpPr>
          <p:spPr>
            <a:xfrm>
              <a:off x="4572000" y="0"/>
              <a:ext cx="4572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pic>
        <p:nvPicPr>
          <p:cNvPr id="250882" name="Picture 2"/>
          <p:cNvPicPr>
            <a:picLocks noGrp="1" noChangeAspect="1" noChangeArrowheads="1"/>
          </p:cNvPicPr>
          <p:nvPr>
            <p:ph idx="1"/>
          </p:nvPr>
        </p:nvPicPr>
        <p:blipFill>
          <a:blip r:embed="rId3" cstate="print"/>
          <a:srcRect t="10417" r="58874" b="48544"/>
          <a:stretch>
            <a:fillRect/>
          </a:stretch>
        </p:blipFill>
        <p:spPr bwMode="auto">
          <a:xfrm>
            <a:off x="611560" y="332656"/>
            <a:ext cx="3809019" cy="2136982"/>
          </a:xfrm>
          <a:prstGeom prst="rect">
            <a:avLst/>
          </a:prstGeom>
          <a:noFill/>
          <a:ln w="9525">
            <a:noFill/>
            <a:miter lim="800000"/>
            <a:headEnd/>
            <a:tailEnd/>
          </a:ln>
          <a:effectLst/>
        </p:spPr>
      </p:pic>
      <p:sp>
        <p:nvSpPr>
          <p:cNvPr id="5" name="4 Rectángulo"/>
          <p:cNvSpPr/>
          <p:nvPr/>
        </p:nvSpPr>
        <p:spPr>
          <a:xfrm>
            <a:off x="428596" y="2904033"/>
            <a:ext cx="8715404" cy="3693319"/>
          </a:xfrm>
          <a:prstGeom prst="rect">
            <a:avLst/>
          </a:prstGeom>
        </p:spPr>
        <p:txBody>
          <a:bodyPr wrap="square">
            <a:spAutoFit/>
          </a:bodyPr>
          <a:lstStyle/>
          <a:p>
            <a:r>
              <a:rPr lang="es-AR" dirty="0" smtClean="0">
                <a:solidFill>
                  <a:schemeClr val="bg1"/>
                </a:solidFill>
              </a:rPr>
              <a:t>“En un artículo aparecido el pasado viernes en La Voz del Interior, leo que mediante un estudio se ha identificado sangre aborigen en siete familias que habitan desde hace muchos años en barrio Alberdi. Se afirma que el descubrimiento acredita su ascendencia comechingona, lo que me lleva a preguntarme sobre la base de qué patrones genéticos se llega a esa conclusión. Admito que ello es posible pero, en tal caso, la radicación allí de quienes proporcionaron tal sangre se habría producido después de la creación de dicho pueblo, que en sus orígenes no fue habitado por comechingones.  Se dice también en el artículo que los comechingones habitaban allí desde antes de la llegada del gobernador Cabrera y, por boca de un sacerdote católico, se añade : “Está acreditado que fueron los comechingones que habitaban allí los que hicieron la acequia”. En ambos casos estimo que se trata de un error. ”</a:t>
            </a:r>
            <a:br>
              <a:rPr lang="es-AR" dirty="0" smtClean="0">
                <a:solidFill>
                  <a:schemeClr val="bg1"/>
                </a:solidFill>
              </a:rPr>
            </a:br>
            <a:r>
              <a:rPr lang="es-AR" dirty="0" smtClean="0">
                <a:solidFill>
                  <a:schemeClr val="bg1"/>
                </a:solidFill>
              </a:rPr>
              <a:t/>
            </a:r>
            <a:br>
              <a:rPr lang="es-AR" dirty="0" smtClean="0">
                <a:solidFill>
                  <a:schemeClr val="bg1"/>
                </a:solidFill>
              </a:rPr>
            </a:br>
            <a:endParaRPr lang="es-AR" dirty="0">
              <a:solidFill>
                <a:schemeClr val="bg1"/>
              </a:solidFill>
            </a:endParaRPr>
          </a:p>
        </p:txBody>
      </p:sp>
      <p:pic>
        <p:nvPicPr>
          <p:cNvPr id="6" name="Picture 2"/>
          <p:cNvPicPr>
            <a:picLocks noChangeAspect="1" noChangeArrowheads="1"/>
          </p:cNvPicPr>
          <p:nvPr/>
        </p:nvPicPr>
        <p:blipFill>
          <a:blip r:embed="rId4" cstate="print"/>
          <a:srcRect l="19766" t="11719" r="20937" b="20898"/>
          <a:stretch>
            <a:fillRect/>
          </a:stretch>
        </p:blipFill>
        <p:spPr bwMode="auto">
          <a:xfrm>
            <a:off x="4572000" y="260648"/>
            <a:ext cx="4143404" cy="2647175"/>
          </a:xfrm>
          <a:prstGeom prst="rect">
            <a:avLst/>
          </a:prstGeom>
          <a:noFill/>
          <a:ln w="9525">
            <a:noFill/>
            <a:miter lim="800000"/>
            <a:headEnd/>
            <a:tailEnd/>
          </a:ln>
          <a:effectLst/>
        </p:spPr>
      </p:pic>
      <p:sp>
        <p:nvSpPr>
          <p:cNvPr id="10" name="9 CuadroTexto"/>
          <p:cNvSpPr txBox="1"/>
          <p:nvPr/>
        </p:nvSpPr>
        <p:spPr>
          <a:xfrm>
            <a:off x="1835696" y="6237312"/>
            <a:ext cx="6930102" cy="369332"/>
          </a:xfrm>
          <a:prstGeom prst="rect">
            <a:avLst/>
          </a:prstGeom>
          <a:noFill/>
        </p:spPr>
        <p:txBody>
          <a:bodyPr wrap="none" rtlCol="0">
            <a:spAutoFit/>
          </a:bodyPr>
          <a:lstStyle/>
          <a:p>
            <a:r>
              <a:rPr lang="es-ES_tradnl" b="1" dirty="0" smtClean="0">
                <a:solidFill>
                  <a:schemeClr val="bg1"/>
                </a:solidFill>
              </a:rPr>
              <a:t>Los historiadores locales de la Junta Provincial y la negación </a:t>
            </a:r>
            <a:endParaRPr lang="es-ES" b="1" dirty="0">
              <a:solidFill>
                <a:schemeClr val="bg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sz="3600" dirty="0" smtClean="0">
                <a:solidFill>
                  <a:srgbClr val="FFC000"/>
                </a:solidFill>
              </a:rPr>
              <a:t>El Malón vive</a:t>
            </a:r>
            <a:endParaRPr lang="es-AR" sz="3600" dirty="0">
              <a:solidFill>
                <a:srgbClr val="FFC000"/>
              </a:solidFill>
            </a:endParaRPr>
          </a:p>
        </p:txBody>
      </p:sp>
      <p:pic>
        <p:nvPicPr>
          <p:cNvPr id="304130" name="Picture 2"/>
          <p:cNvPicPr>
            <a:picLocks noGrp="1" noChangeAspect="1" noChangeArrowheads="1"/>
          </p:cNvPicPr>
          <p:nvPr>
            <p:ph idx="1"/>
          </p:nvPr>
        </p:nvPicPr>
        <p:blipFill>
          <a:blip r:embed="rId2" cstate="print"/>
          <a:srcRect t="35672" r="44675" b="37495"/>
          <a:stretch>
            <a:fillRect/>
          </a:stretch>
        </p:blipFill>
        <p:spPr bwMode="auto">
          <a:xfrm>
            <a:off x="0" y="4650206"/>
            <a:ext cx="6000760" cy="1636313"/>
          </a:xfrm>
          <a:prstGeom prst="rect">
            <a:avLst/>
          </a:prstGeom>
          <a:noFill/>
          <a:ln w="9525">
            <a:noFill/>
            <a:miter lim="800000"/>
            <a:headEnd/>
            <a:tailEnd/>
          </a:ln>
          <a:effectLst/>
        </p:spPr>
      </p:pic>
      <p:pic>
        <p:nvPicPr>
          <p:cNvPr id="304132" name="Picture 4"/>
          <p:cNvPicPr>
            <a:picLocks noChangeAspect="1" noChangeArrowheads="1"/>
          </p:cNvPicPr>
          <p:nvPr/>
        </p:nvPicPr>
        <p:blipFill>
          <a:blip r:embed="rId3" cstate="print"/>
          <a:srcRect l="36" t="13867" r="26391" b="22656"/>
          <a:stretch>
            <a:fillRect/>
          </a:stretch>
        </p:blipFill>
        <p:spPr bwMode="auto">
          <a:xfrm>
            <a:off x="0" y="1285860"/>
            <a:ext cx="6091280" cy="2954725"/>
          </a:xfrm>
          <a:prstGeom prst="rect">
            <a:avLst/>
          </a:prstGeom>
          <a:noFill/>
          <a:ln w="9525">
            <a:noFill/>
            <a:miter lim="800000"/>
            <a:headEnd/>
            <a:tailEnd/>
          </a:ln>
          <a:effectLst/>
        </p:spPr>
      </p:pic>
      <p:sp>
        <p:nvSpPr>
          <p:cNvPr id="7" name="6 Rectángulo"/>
          <p:cNvSpPr/>
          <p:nvPr/>
        </p:nvSpPr>
        <p:spPr>
          <a:xfrm>
            <a:off x="6143636" y="1428736"/>
            <a:ext cx="3000364" cy="5355312"/>
          </a:xfrm>
          <a:prstGeom prst="rect">
            <a:avLst/>
          </a:prstGeom>
        </p:spPr>
        <p:txBody>
          <a:bodyPr wrap="square">
            <a:spAutoFit/>
          </a:bodyPr>
          <a:lstStyle/>
          <a:p>
            <a:r>
              <a:rPr lang="es-AR" dirty="0" smtClean="0">
                <a:solidFill>
                  <a:schemeClr val="bg1"/>
                </a:solidFill>
              </a:rPr>
              <a:t>“El Malón Vive, Grupo Universitario Indígena parte de una realidad distinta a la vida dentro de las comunidades originarias, hemos vivido en distintas ciudades del país y hemos aprendido a desarrollarnos dentro de un sistema, algunos de nosotros tenemos sangre indígena de distintos pueblos, tienen el interés y la motivación de conocer la historia de nuestros pueblos y aportar a la defensa de nuestros derechos, como personas y como comunidades”.</a:t>
            </a:r>
            <a:endParaRPr lang="es-AR" dirty="0">
              <a:solidFill>
                <a:schemeClr val="bg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57572" y="-171400"/>
            <a:ext cx="8686800" cy="1154098"/>
          </a:xfrm>
        </p:spPr>
        <p:txBody>
          <a:bodyPr/>
          <a:lstStyle/>
          <a:p>
            <a:pPr eaLnBrk="1" hangingPunct="1"/>
            <a:r>
              <a:rPr lang="es-ES" sz="3600" b="1" dirty="0" smtClean="0">
                <a:solidFill>
                  <a:srgbClr val="FFC000"/>
                </a:solidFill>
              </a:rPr>
              <a:t>El rol del estado en Córdoba</a:t>
            </a:r>
          </a:p>
        </p:txBody>
      </p:sp>
      <p:sp>
        <p:nvSpPr>
          <p:cNvPr id="4" name="3 Rectángulo"/>
          <p:cNvSpPr/>
          <p:nvPr/>
        </p:nvSpPr>
        <p:spPr>
          <a:xfrm>
            <a:off x="0" y="714356"/>
            <a:ext cx="9144000" cy="6001643"/>
          </a:xfrm>
          <a:prstGeom prst="rect">
            <a:avLst/>
          </a:prstGeom>
        </p:spPr>
        <p:txBody>
          <a:bodyPr wrap="square">
            <a:spAutoFit/>
          </a:bodyPr>
          <a:lstStyle/>
          <a:p>
            <a:pPr marL="342900" indent="-342900">
              <a:buFont typeface="+mj-lt"/>
              <a:buAutoNum type="arabicPeriod"/>
            </a:pPr>
            <a:r>
              <a:rPr lang="es-ES" sz="2400" dirty="0" smtClean="0">
                <a:solidFill>
                  <a:srgbClr val="FFCC66"/>
                </a:solidFill>
                <a:latin typeface="+mn-lt"/>
              </a:rPr>
              <a:t>Estado Provincial. </a:t>
            </a:r>
          </a:p>
          <a:p>
            <a:pPr marL="800100" lvl="1" indent="-342900">
              <a:buFont typeface="Arial" pitchFamily="34" charset="0"/>
              <a:buChar char="•"/>
            </a:pPr>
            <a:r>
              <a:rPr lang="es-ES" sz="2400" dirty="0" smtClean="0">
                <a:solidFill>
                  <a:schemeClr val="bg1"/>
                </a:solidFill>
                <a:latin typeface="+mn-lt"/>
              </a:rPr>
              <a:t>Falta de adhesión a la ley nacional de Patrimonio</a:t>
            </a:r>
          </a:p>
          <a:p>
            <a:pPr marL="800100" lvl="1" indent="-342900">
              <a:buFont typeface="Arial" pitchFamily="34" charset="0"/>
              <a:buChar char="•"/>
            </a:pPr>
            <a:r>
              <a:rPr lang="es-ES" sz="2400" dirty="0" smtClean="0">
                <a:solidFill>
                  <a:schemeClr val="bg1"/>
                </a:solidFill>
                <a:latin typeface="+mn-lt"/>
              </a:rPr>
              <a:t>La provincia no ha reconocido a las comunidades indígenas, si hay reconocimientos parciales. Ej. Raúl </a:t>
            </a:r>
            <a:r>
              <a:rPr lang="es-ES" sz="2400" dirty="0" err="1" smtClean="0">
                <a:solidFill>
                  <a:schemeClr val="bg1"/>
                </a:solidFill>
                <a:latin typeface="+mn-lt"/>
              </a:rPr>
              <a:t>Verasay</a:t>
            </a:r>
            <a:r>
              <a:rPr lang="es-ES" sz="2400" dirty="0" smtClean="0">
                <a:solidFill>
                  <a:schemeClr val="bg1"/>
                </a:solidFill>
                <a:latin typeface="+mn-lt"/>
              </a:rPr>
              <a:t> en la Comisión de Educación Intercultural.</a:t>
            </a:r>
          </a:p>
          <a:p>
            <a:pPr marL="800100" lvl="1" indent="-342900">
              <a:buFont typeface="Arial" pitchFamily="34" charset="0"/>
              <a:buChar char="•"/>
            </a:pPr>
            <a:r>
              <a:rPr lang="es-ES" sz="2400" dirty="0" smtClean="0">
                <a:solidFill>
                  <a:schemeClr val="bg1"/>
                </a:solidFill>
                <a:latin typeface="+mn-lt"/>
              </a:rPr>
              <a:t>Falta de interés por el patrimonio indígena en general con ausencia de financiamiento o estructura administrativa o de gestión de colecciones bajo su cuidado</a:t>
            </a:r>
          </a:p>
          <a:p>
            <a:pPr marL="800100" lvl="1" indent="-342900">
              <a:buFont typeface="Arial" pitchFamily="34" charset="0"/>
              <a:buChar char="•"/>
            </a:pPr>
            <a:r>
              <a:rPr lang="es-ES" sz="2400" dirty="0" smtClean="0">
                <a:solidFill>
                  <a:schemeClr val="bg1"/>
                </a:solidFill>
                <a:latin typeface="+mn-lt"/>
              </a:rPr>
              <a:t>Falta de repositorios institucionales </a:t>
            </a:r>
          </a:p>
          <a:p>
            <a:pPr marL="800100" lvl="1" indent="-342900">
              <a:buFont typeface="Arial" pitchFamily="34" charset="0"/>
              <a:buChar char="•"/>
            </a:pPr>
            <a:r>
              <a:rPr lang="es-ES" sz="2400" dirty="0" smtClean="0">
                <a:solidFill>
                  <a:schemeClr val="bg1"/>
                </a:solidFill>
                <a:latin typeface="+mn-lt"/>
              </a:rPr>
              <a:t>Ausencia de Director de Patrimonio </a:t>
            </a:r>
          </a:p>
          <a:p>
            <a:pPr marL="800100" lvl="1" indent="-342900">
              <a:buFont typeface="Arial" pitchFamily="34" charset="0"/>
              <a:buChar char="•"/>
            </a:pPr>
            <a:r>
              <a:rPr lang="es-ES" sz="2400" dirty="0" smtClean="0">
                <a:solidFill>
                  <a:schemeClr val="bg1"/>
                </a:solidFill>
                <a:latin typeface="+mn-lt"/>
              </a:rPr>
              <a:t>Febrero de 2013: Creación de listado de yacimientos arqueológicos y paleontológicos . </a:t>
            </a:r>
            <a:endParaRPr lang="es-ES" sz="2400" dirty="0" smtClean="0">
              <a:solidFill>
                <a:schemeClr val="bg1"/>
              </a:solidFill>
              <a:latin typeface="+mn-lt"/>
            </a:endParaRPr>
          </a:p>
          <a:p>
            <a:pPr marL="800100" lvl="1" indent="-342900">
              <a:buFont typeface="Arial" pitchFamily="34" charset="0"/>
              <a:buChar char="•"/>
            </a:pPr>
            <a:r>
              <a:rPr lang="es-ES" sz="2400" dirty="0" smtClean="0">
                <a:solidFill>
                  <a:schemeClr val="bg1"/>
                </a:solidFill>
                <a:latin typeface="+mn-lt"/>
              </a:rPr>
              <a:t>2014. </a:t>
            </a:r>
            <a:r>
              <a:rPr lang="es-ES" sz="2400" dirty="0" smtClean="0">
                <a:solidFill>
                  <a:schemeClr val="bg1"/>
                </a:solidFill>
                <a:latin typeface="+mn-lt"/>
              </a:rPr>
              <a:t>Firma </a:t>
            </a:r>
            <a:r>
              <a:rPr lang="es-ES" sz="2400" dirty="0" smtClean="0">
                <a:solidFill>
                  <a:schemeClr val="bg1"/>
                </a:solidFill>
                <a:latin typeface="+mn-lt"/>
              </a:rPr>
              <a:t>de acuerdos con </a:t>
            </a:r>
            <a:r>
              <a:rPr lang="es-ES" sz="2400" dirty="0" smtClean="0">
                <a:solidFill>
                  <a:schemeClr val="bg1"/>
                </a:solidFill>
                <a:latin typeface="+mn-lt"/>
              </a:rPr>
              <a:t>la UNC</a:t>
            </a:r>
            <a:endParaRPr lang="es-ES" sz="2400" dirty="0" smtClean="0">
              <a:solidFill>
                <a:schemeClr val="bg1"/>
              </a:solidFill>
              <a:latin typeface="+mn-lt"/>
            </a:endParaRPr>
          </a:p>
          <a:p>
            <a:pPr marL="342900" indent="-342900">
              <a:buFont typeface="+mj-lt"/>
              <a:buAutoNum type="arabicPeriod"/>
            </a:pPr>
            <a:r>
              <a:rPr lang="es-ES" sz="2400" dirty="0" smtClean="0">
                <a:solidFill>
                  <a:srgbClr val="FFCC66"/>
                </a:solidFill>
                <a:latin typeface="+mn-lt"/>
              </a:rPr>
              <a:t>Estado Nacional: la UNC</a:t>
            </a:r>
            <a:r>
              <a:rPr lang="es-ES" sz="2400" dirty="0" smtClean="0">
                <a:solidFill>
                  <a:schemeClr val="bg1"/>
                </a:solidFill>
                <a:latin typeface="+mn-lt"/>
              </a:rPr>
              <a:t/>
            </a:r>
            <a:br>
              <a:rPr lang="es-ES" sz="2400" dirty="0" smtClean="0">
                <a:solidFill>
                  <a:schemeClr val="bg1"/>
                </a:solidFill>
                <a:latin typeface="+mn-lt"/>
              </a:rPr>
            </a:br>
            <a:endParaRPr lang="es-ES" sz="2400" dirty="0" smtClean="0">
              <a:solidFill>
                <a:schemeClr val="bg1"/>
              </a:solidFill>
              <a:latin typeface="+mn-lt"/>
            </a:endParaRPr>
          </a:p>
          <a:p>
            <a:pPr marL="342900" indent="-342900">
              <a:buFont typeface="+mj-lt"/>
              <a:buAutoNum type="arabicPeriod"/>
            </a:pPr>
            <a:r>
              <a:rPr lang="es-ES" sz="2400" dirty="0" smtClean="0">
                <a:solidFill>
                  <a:srgbClr val="FFCC66"/>
                </a:solidFill>
                <a:latin typeface="+mn-lt"/>
              </a:rPr>
              <a:t>Estados Municipales</a:t>
            </a:r>
            <a:endParaRPr lang="es-AR" sz="2400" dirty="0">
              <a:solidFill>
                <a:srgbClr val="FFCC66"/>
              </a:solidFill>
              <a:latin typeface="+mn-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3851920" y="41776"/>
            <a:ext cx="2249334" cy="769441"/>
          </a:xfrm>
          <a:prstGeom prst="rect">
            <a:avLst/>
          </a:prstGeom>
          <a:noFill/>
        </p:spPr>
        <p:txBody>
          <a:bodyPr wrap="none" rtlCol="0">
            <a:spAutoFit/>
          </a:bodyPr>
          <a:lstStyle/>
          <a:p>
            <a:pPr algn="ctr"/>
            <a:r>
              <a:rPr lang="es-ES_tradnl" sz="4400" b="1" dirty="0" smtClean="0">
                <a:solidFill>
                  <a:srgbClr val="FFC000"/>
                </a:solidFill>
                <a:latin typeface="+mj-lt"/>
              </a:rPr>
              <a:t>Acciones</a:t>
            </a:r>
            <a:endParaRPr lang="es-ES" sz="4400" b="1" dirty="0">
              <a:solidFill>
                <a:srgbClr val="FFC000"/>
              </a:solidFill>
              <a:latin typeface="+mj-lt"/>
            </a:endParaRPr>
          </a:p>
        </p:txBody>
      </p:sp>
      <p:sp>
        <p:nvSpPr>
          <p:cNvPr id="2" name="1 Marcador de contenido"/>
          <p:cNvSpPr>
            <a:spLocks noGrp="1"/>
          </p:cNvSpPr>
          <p:nvPr>
            <p:ph idx="1"/>
          </p:nvPr>
        </p:nvSpPr>
        <p:spPr>
          <a:xfrm>
            <a:off x="4427984" y="936388"/>
            <a:ext cx="4572000" cy="5921611"/>
          </a:xfrm>
        </p:spPr>
        <p:txBody>
          <a:bodyPr/>
          <a:lstStyle/>
          <a:p>
            <a:pPr marL="0" indent="0">
              <a:buNone/>
            </a:pPr>
            <a:r>
              <a:rPr lang="es-ES_tradnl" dirty="0" smtClean="0">
                <a:solidFill>
                  <a:schemeClr val="bg2">
                    <a:lumMod val="75000"/>
                  </a:schemeClr>
                </a:solidFill>
              </a:rPr>
              <a:t>2010-2013 Proyecto Marco </a:t>
            </a:r>
            <a:r>
              <a:rPr lang="es-ES_tradnl" dirty="0" err="1" smtClean="0">
                <a:solidFill>
                  <a:schemeClr val="bg2">
                    <a:lumMod val="75000"/>
                  </a:schemeClr>
                </a:solidFill>
              </a:rPr>
              <a:t>MINCyT</a:t>
            </a:r>
            <a:r>
              <a:rPr lang="es-ES_tradnl" dirty="0" smtClean="0">
                <a:solidFill>
                  <a:schemeClr val="bg2">
                    <a:lumMod val="75000"/>
                  </a:schemeClr>
                </a:solidFill>
              </a:rPr>
              <a:t>/</a:t>
            </a:r>
            <a:r>
              <a:rPr lang="es-ES_tradnl" dirty="0" err="1" smtClean="0">
                <a:solidFill>
                  <a:schemeClr val="bg2">
                    <a:lumMod val="75000"/>
                  </a:schemeClr>
                </a:solidFill>
              </a:rPr>
              <a:t>Cba</a:t>
            </a:r>
            <a:r>
              <a:rPr lang="es-ES_tradnl" dirty="0" smtClean="0">
                <a:solidFill>
                  <a:schemeClr val="bg2">
                    <a:lumMod val="75000"/>
                  </a:schemeClr>
                </a:solidFill>
              </a:rPr>
              <a:t>-FONCYT/ANPCyT</a:t>
            </a:r>
          </a:p>
          <a:p>
            <a:pPr marL="0" indent="0">
              <a:buNone/>
            </a:pPr>
            <a:endParaRPr lang="es-ES_tradnl" dirty="0" smtClean="0">
              <a:solidFill>
                <a:schemeClr val="bg2">
                  <a:lumMod val="75000"/>
                </a:schemeClr>
              </a:solidFill>
            </a:endParaRPr>
          </a:p>
          <a:p>
            <a:pPr marL="0" indent="0">
              <a:buNone/>
            </a:pPr>
            <a:r>
              <a:rPr lang="es-ES_tradnl" dirty="0" smtClean="0">
                <a:solidFill>
                  <a:schemeClr val="bg2">
                    <a:lumMod val="75000"/>
                  </a:schemeClr>
                </a:solidFill>
              </a:rPr>
              <a:t>Bases para el ordenamiento territorial de los espacios rurales de la provincia de Córdoba</a:t>
            </a:r>
          </a:p>
          <a:p>
            <a:pPr marL="0" indent="0">
              <a:buNone/>
            </a:pPr>
            <a:endParaRPr lang="es-ES_tradnl" dirty="0">
              <a:solidFill>
                <a:schemeClr val="bg2">
                  <a:lumMod val="75000"/>
                </a:schemeClr>
              </a:solidFill>
            </a:endParaRPr>
          </a:p>
          <a:p>
            <a:pPr marL="0" indent="0">
              <a:buNone/>
            </a:pPr>
            <a:r>
              <a:rPr lang="es-ES_tradnl" dirty="0" smtClean="0">
                <a:solidFill>
                  <a:schemeClr val="bg1"/>
                </a:solidFill>
              </a:rPr>
              <a:t>Responsable </a:t>
            </a:r>
            <a:r>
              <a:rPr lang="es-ES_tradnl" dirty="0" err="1" smtClean="0">
                <a:solidFill>
                  <a:schemeClr val="bg1"/>
                </a:solidFill>
              </a:rPr>
              <a:t>Mgter</a:t>
            </a:r>
            <a:r>
              <a:rPr lang="es-ES_tradnl" dirty="0" smtClean="0">
                <a:solidFill>
                  <a:schemeClr val="bg1"/>
                </a:solidFill>
              </a:rPr>
              <a:t> O. </a:t>
            </a:r>
            <a:r>
              <a:rPr lang="es-ES_tradnl" dirty="0" err="1" smtClean="0">
                <a:solidFill>
                  <a:schemeClr val="bg1"/>
                </a:solidFill>
              </a:rPr>
              <a:t>Giayetto</a:t>
            </a:r>
            <a:r>
              <a:rPr lang="es-ES_tradnl" dirty="0" smtClean="0">
                <a:solidFill>
                  <a:schemeClr val="bg1"/>
                </a:solidFill>
              </a:rPr>
              <a:t> (UNRC)</a:t>
            </a:r>
            <a:endParaRPr lang="es-ES" dirty="0">
              <a:solidFill>
                <a:schemeClr val="bg1"/>
              </a:solidFill>
            </a:endParaRPr>
          </a:p>
        </p:txBody>
      </p:sp>
      <p:pic>
        <p:nvPicPr>
          <p:cNvPr id="247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950453"/>
            <a:ext cx="3960440" cy="5728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29597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aixaDeTexto 14"/>
          <p:cNvSpPr txBox="1">
            <a:spLocks noChangeArrowheads="1"/>
          </p:cNvSpPr>
          <p:nvPr/>
        </p:nvSpPr>
        <p:spPr bwMode="auto">
          <a:xfrm>
            <a:off x="250825" y="1268413"/>
            <a:ext cx="5473700" cy="523875"/>
          </a:xfrm>
          <a:prstGeom prst="rect">
            <a:avLst/>
          </a:prstGeom>
          <a:noFill/>
          <a:ln w="9525">
            <a:noFill/>
            <a:miter lim="800000"/>
            <a:headEnd/>
            <a:tailEnd/>
          </a:ln>
        </p:spPr>
        <p:txBody>
          <a:bodyPr>
            <a:spAutoFit/>
          </a:bodyPr>
          <a:lstStyle/>
          <a:p>
            <a:endParaRPr lang="es-ES" sz="2800" i="1">
              <a:solidFill>
                <a:schemeClr val="bg1"/>
              </a:solidFill>
              <a:latin typeface="Calibri" pitchFamily="34" charset="0"/>
            </a:endParaRPr>
          </a:p>
        </p:txBody>
      </p:sp>
      <p:sp>
        <p:nvSpPr>
          <p:cNvPr id="3075" name="AutoShape 3"/>
          <p:cNvSpPr>
            <a:spLocks noChangeAspect="1" noChangeArrowheads="1" noTextEdit="1"/>
          </p:cNvSpPr>
          <p:nvPr/>
        </p:nvSpPr>
        <p:spPr bwMode="auto">
          <a:xfrm>
            <a:off x="0" y="449263"/>
            <a:ext cx="9144000" cy="6408737"/>
          </a:xfrm>
          <a:prstGeom prst="rect">
            <a:avLst/>
          </a:prstGeom>
          <a:noFill/>
          <a:ln w="9525">
            <a:noFill/>
            <a:miter lim="800000"/>
            <a:headEnd/>
            <a:tailEnd/>
          </a:ln>
        </p:spPr>
        <p:txBody>
          <a:bodyPr/>
          <a:lstStyle/>
          <a:p>
            <a:endParaRPr lang="es-AR"/>
          </a:p>
        </p:txBody>
      </p:sp>
      <p:sp>
        <p:nvSpPr>
          <p:cNvPr id="13" name="12 Título"/>
          <p:cNvSpPr>
            <a:spLocks noGrp="1"/>
          </p:cNvSpPr>
          <p:nvPr>
            <p:ph type="title"/>
          </p:nvPr>
        </p:nvSpPr>
        <p:spPr>
          <a:xfrm>
            <a:off x="457200" y="733412"/>
            <a:ext cx="8686800" cy="838200"/>
          </a:xfrm>
        </p:spPr>
        <p:txBody>
          <a:bodyPr vert="horz" anchor="ctr">
            <a:normAutofit fontScale="90000"/>
          </a:bodyPr>
          <a:lstStyle/>
          <a:p>
            <a:pPr fontAlgn="auto">
              <a:spcAft>
                <a:spcPts val="0"/>
              </a:spcAft>
              <a:defRPr/>
            </a:pPr>
            <a:r>
              <a:rPr lang="es-AR" dirty="0" smtClean="0"/>
              <a:t/>
            </a:r>
            <a:br>
              <a:rPr lang="es-AR" dirty="0" smtClean="0"/>
            </a:br>
            <a:r>
              <a:rPr lang="es-AR" dirty="0" smtClean="0"/>
              <a:t> </a:t>
            </a:r>
          </a:p>
        </p:txBody>
      </p:sp>
      <p:sp>
        <p:nvSpPr>
          <p:cNvPr id="14" name="12 Título"/>
          <p:cNvSpPr txBox="1">
            <a:spLocks/>
          </p:cNvSpPr>
          <p:nvPr/>
        </p:nvSpPr>
        <p:spPr>
          <a:xfrm>
            <a:off x="500063" y="1785938"/>
            <a:ext cx="8229600" cy="2214562"/>
          </a:xfrm>
          <a:prstGeom prst="rect">
            <a:avLst/>
          </a:prstGeom>
        </p:spPr>
        <p:txBody>
          <a:bodyPr anchor="ctr">
            <a:normAutofit/>
          </a:bodyPr>
          <a:lstStyle/>
          <a:p>
            <a:pPr algn="ctr" fontAlgn="auto">
              <a:spcAft>
                <a:spcPts val="0"/>
              </a:spcAft>
              <a:defRPr/>
            </a:pPr>
            <a:r>
              <a:rPr lang="es-AR" sz="4400" dirty="0">
                <a:latin typeface="+mj-lt"/>
                <a:ea typeface="+mj-ea"/>
                <a:cs typeface="+mj-cs"/>
              </a:rPr>
              <a:t> </a:t>
            </a:r>
          </a:p>
        </p:txBody>
      </p:sp>
      <p:sp>
        <p:nvSpPr>
          <p:cNvPr id="7" name="6 CuadroTexto"/>
          <p:cNvSpPr txBox="1"/>
          <p:nvPr/>
        </p:nvSpPr>
        <p:spPr>
          <a:xfrm>
            <a:off x="285720" y="1500174"/>
            <a:ext cx="8643937" cy="5638467"/>
          </a:xfrm>
          <a:prstGeom prst="rect">
            <a:avLst/>
          </a:prstGeom>
          <a:noFill/>
        </p:spPr>
        <p:txBody>
          <a:bodyPr>
            <a:spAutoFit/>
          </a:bodyPr>
          <a:lstStyle/>
          <a:p>
            <a:pPr algn="ctr">
              <a:defRPr/>
            </a:pPr>
            <a:r>
              <a:rPr lang="es-ES_tradnl" dirty="0" smtClean="0">
                <a:solidFill>
                  <a:schemeClr val="accent6">
                    <a:lumMod val="75000"/>
                  </a:schemeClr>
                </a:solidFill>
                <a:effectLst>
                  <a:outerShdw blurRad="50800" dist="38100" dir="5400000" algn="t" rotWithShape="0">
                    <a:prstClr val="black">
                      <a:alpha val="40000"/>
                    </a:prstClr>
                  </a:outerShdw>
                </a:effectLst>
                <a:latin typeface="Calibri" pitchFamily="34" charset="0"/>
              </a:rPr>
              <a:t>(</a:t>
            </a:r>
            <a:r>
              <a:rPr lang="es-ES_tradnl" dirty="0">
                <a:solidFill>
                  <a:schemeClr val="accent6">
                    <a:lumMod val="75000"/>
                  </a:schemeClr>
                </a:solidFill>
                <a:effectLst>
                  <a:outerShdw blurRad="50800" dist="38100" dir="5400000" algn="t" rotWithShape="0">
                    <a:prstClr val="black">
                      <a:alpha val="40000"/>
                    </a:prstClr>
                  </a:outerShdw>
                </a:effectLst>
                <a:latin typeface="Calibri" pitchFamily="34" charset="0"/>
              </a:rPr>
              <a:t>http://www.ordenamientoterritorialcba.com/web2/index.html)</a:t>
            </a:r>
          </a:p>
          <a:p>
            <a:pPr algn="ctr">
              <a:defRPr/>
            </a:pPr>
            <a:endParaRPr lang="es-ES_tradnl" i="1" dirty="0">
              <a:solidFill>
                <a:schemeClr val="bg1"/>
              </a:solidFill>
              <a:effectLst>
                <a:outerShdw blurRad="50800" dist="38100" dir="5400000" algn="t" rotWithShape="0">
                  <a:prstClr val="black">
                    <a:alpha val="40000"/>
                  </a:prstClr>
                </a:outerShdw>
              </a:effectLst>
              <a:latin typeface="Calibri" pitchFamily="34" charset="0"/>
            </a:endParaRPr>
          </a:p>
          <a:p>
            <a:pPr>
              <a:defRPr/>
            </a:pPr>
            <a:endParaRPr lang="es-ES_tradnl" sz="1600" i="1" dirty="0">
              <a:solidFill>
                <a:schemeClr val="bg1"/>
              </a:solidFill>
              <a:effectLst>
                <a:outerShdw blurRad="50800" dist="38100" dir="5400000" algn="t" rotWithShape="0">
                  <a:prstClr val="black">
                    <a:alpha val="40000"/>
                  </a:prstClr>
                </a:outerShdw>
              </a:effectLst>
              <a:latin typeface="Calibri" pitchFamily="34" charset="0"/>
            </a:endParaRPr>
          </a:p>
          <a:p>
            <a:pPr marL="342900" indent="-342900">
              <a:lnSpc>
                <a:spcPct val="80000"/>
              </a:lnSpc>
              <a:spcBef>
                <a:spcPct val="20000"/>
              </a:spcBef>
              <a:buClr>
                <a:schemeClr val="accent1"/>
              </a:buClr>
              <a:buSzPct val="70000"/>
              <a:buFont typeface="Wingdings 2"/>
              <a:buChar char=""/>
              <a:defRPr/>
            </a:pPr>
            <a:r>
              <a:rPr lang="es-ES" sz="2200" dirty="0" smtClean="0">
                <a:solidFill>
                  <a:schemeClr val="bg1"/>
                </a:solidFill>
              </a:rPr>
              <a:t>Generar capas de información ambiental para dar respuesta a las 3 esferas de las que depende el desarrollo humano (biofísica, socio-económica e infraestructural)</a:t>
            </a:r>
          </a:p>
          <a:p>
            <a:pPr marL="342900" indent="-342900">
              <a:lnSpc>
                <a:spcPct val="80000"/>
              </a:lnSpc>
              <a:spcBef>
                <a:spcPct val="20000"/>
              </a:spcBef>
              <a:buClr>
                <a:schemeClr val="accent1"/>
              </a:buClr>
              <a:buSzPct val="70000"/>
              <a:buFont typeface="Wingdings 2"/>
              <a:buChar char=""/>
              <a:defRPr/>
            </a:pPr>
            <a:r>
              <a:rPr lang="es-ES" sz="2200" dirty="0" smtClean="0">
                <a:solidFill>
                  <a:schemeClr val="bg1"/>
                </a:solidFill>
              </a:rPr>
              <a:t>Elaborar recomendaciones basadas en el análisis multicapa, para el ordenamiento territorial de la provincia.</a:t>
            </a:r>
          </a:p>
          <a:p>
            <a:pPr marL="342900" indent="-342900">
              <a:lnSpc>
                <a:spcPct val="80000"/>
              </a:lnSpc>
              <a:spcBef>
                <a:spcPct val="20000"/>
              </a:spcBef>
              <a:buClr>
                <a:schemeClr val="accent1"/>
              </a:buClr>
              <a:buSzPct val="70000"/>
              <a:buFont typeface="Wingdings 2"/>
              <a:buChar char=""/>
              <a:defRPr/>
            </a:pPr>
            <a:r>
              <a:rPr lang="es-ES" sz="2200" dirty="0" smtClean="0">
                <a:solidFill>
                  <a:schemeClr val="bg1"/>
                </a:solidFill>
              </a:rPr>
              <a:t> Construir un Sistema de Información Geográfica  (SIG) que integre tal información multidisciplinar.</a:t>
            </a:r>
            <a:endParaRPr lang="es-ES_tradnl" sz="2200" dirty="0" smtClean="0">
              <a:solidFill>
                <a:schemeClr val="bg1"/>
              </a:solidFill>
            </a:endParaRPr>
          </a:p>
          <a:p>
            <a:pPr marL="342900" indent="-342900">
              <a:lnSpc>
                <a:spcPct val="80000"/>
              </a:lnSpc>
              <a:spcBef>
                <a:spcPct val="20000"/>
              </a:spcBef>
              <a:buClr>
                <a:schemeClr val="accent1"/>
              </a:buClr>
              <a:buSzPct val="70000"/>
              <a:buFont typeface="Wingdings 2"/>
              <a:buChar char=""/>
              <a:defRPr/>
            </a:pPr>
            <a:endParaRPr lang="es-ES_tradnl" sz="2200" dirty="0" smtClean="0">
              <a:solidFill>
                <a:schemeClr val="bg1"/>
              </a:solidFill>
            </a:endParaRPr>
          </a:p>
          <a:p>
            <a:pPr marL="342900" indent="-342900">
              <a:lnSpc>
                <a:spcPct val="80000"/>
              </a:lnSpc>
              <a:spcBef>
                <a:spcPct val="20000"/>
              </a:spcBef>
              <a:buClr>
                <a:schemeClr val="accent1"/>
              </a:buClr>
              <a:buSzPct val="70000"/>
              <a:buFont typeface="Wingdings 2"/>
              <a:buChar char=""/>
              <a:defRPr/>
            </a:pPr>
            <a:endParaRPr lang="es-ES_tradnl" sz="2200" dirty="0" smtClean="0">
              <a:solidFill>
                <a:schemeClr val="bg1"/>
              </a:solidFill>
            </a:endParaRPr>
          </a:p>
          <a:p>
            <a:pPr marL="342900" indent="-342900">
              <a:lnSpc>
                <a:spcPct val="80000"/>
              </a:lnSpc>
              <a:spcBef>
                <a:spcPct val="20000"/>
              </a:spcBef>
              <a:buClr>
                <a:schemeClr val="accent1"/>
              </a:buClr>
              <a:buSzPct val="70000"/>
              <a:buFont typeface="Wingdings 2"/>
              <a:buChar char=""/>
              <a:defRPr/>
            </a:pPr>
            <a:r>
              <a:rPr lang="es-ES_tradnl" sz="2200" dirty="0" smtClean="0">
                <a:solidFill>
                  <a:schemeClr val="bg1"/>
                </a:solidFill>
              </a:rPr>
              <a:t>Desarrollo del proyecto en su capa arqueológica</a:t>
            </a:r>
          </a:p>
          <a:p>
            <a:pPr marL="342900" indent="-342900">
              <a:lnSpc>
                <a:spcPct val="80000"/>
              </a:lnSpc>
              <a:spcBef>
                <a:spcPct val="20000"/>
              </a:spcBef>
              <a:buClr>
                <a:schemeClr val="accent1"/>
              </a:buClr>
              <a:buSzPct val="70000"/>
              <a:buFont typeface="Wingdings 2"/>
              <a:buChar char=""/>
              <a:defRPr/>
            </a:pPr>
            <a:endParaRPr lang="es-ES_tradnl" sz="2200" dirty="0" smtClean="0">
              <a:solidFill>
                <a:schemeClr val="bg1"/>
              </a:solidFill>
            </a:endParaRPr>
          </a:p>
          <a:p>
            <a:pPr marL="800100" lvl="1" indent="-342900">
              <a:lnSpc>
                <a:spcPct val="80000"/>
              </a:lnSpc>
              <a:spcBef>
                <a:spcPct val="20000"/>
              </a:spcBef>
              <a:buClr>
                <a:schemeClr val="accent1"/>
              </a:buClr>
              <a:buSzPct val="70000"/>
              <a:buFont typeface="Wingdings 2"/>
              <a:buChar char=""/>
              <a:defRPr/>
            </a:pPr>
            <a:r>
              <a:rPr lang="es-ES_tradnl" sz="2200" dirty="0" smtClean="0">
                <a:solidFill>
                  <a:schemeClr val="bg1"/>
                </a:solidFill>
              </a:rPr>
              <a:t>Universidad Nacional de Rio Cuarto (UNRC)</a:t>
            </a:r>
          </a:p>
          <a:p>
            <a:pPr marL="800100" lvl="1" indent="-342900">
              <a:lnSpc>
                <a:spcPct val="80000"/>
              </a:lnSpc>
              <a:spcBef>
                <a:spcPct val="20000"/>
              </a:spcBef>
              <a:buClr>
                <a:schemeClr val="accent1"/>
              </a:buClr>
              <a:buSzPct val="70000"/>
              <a:buFont typeface="Wingdings 2"/>
              <a:buChar char=""/>
              <a:defRPr/>
            </a:pPr>
            <a:r>
              <a:rPr lang="es-ES_tradnl" sz="2200" dirty="0" smtClean="0">
                <a:solidFill>
                  <a:schemeClr val="bg1"/>
                </a:solidFill>
              </a:rPr>
              <a:t>Universidad Nacional de Córdoba (UNC)</a:t>
            </a:r>
          </a:p>
          <a:p>
            <a:pPr marL="342900" indent="-342900">
              <a:lnSpc>
                <a:spcPct val="80000"/>
              </a:lnSpc>
              <a:spcBef>
                <a:spcPct val="20000"/>
              </a:spcBef>
              <a:buClr>
                <a:schemeClr val="accent1"/>
              </a:buClr>
              <a:buSzPct val="70000"/>
              <a:buFont typeface="Wingdings 2"/>
              <a:buChar char=""/>
              <a:defRPr/>
            </a:pPr>
            <a:endParaRPr lang="es-ES_tradnl" sz="2200" dirty="0">
              <a:solidFill>
                <a:schemeClr val="bg1"/>
              </a:solidFill>
            </a:endParaRPr>
          </a:p>
          <a:p>
            <a:pPr>
              <a:defRPr/>
            </a:pPr>
            <a:endParaRPr lang="es-ES" dirty="0">
              <a:solidFill>
                <a:schemeClr val="bg1"/>
              </a:solidFill>
            </a:endParaRPr>
          </a:p>
        </p:txBody>
      </p:sp>
      <p:pic>
        <p:nvPicPr>
          <p:cNvPr id="3079" name="Picture 8" descr="I:\A escrever\congreso Nacional 2013\logo.png"/>
          <p:cNvPicPr>
            <a:picLocks noChangeAspect="1" noChangeArrowheads="1"/>
          </p:cNvPicPr>
          <p:nvPr/>
        </p:nvPicPr>
        <p:blipFill>
          <a:blip r:embed="rId2" cstate="print"/>
          <a:srcRect/>
          <a:stretch>
            <a:fillRect/>
          </a:stretch>
        </p:blipFill>
        <p:spPr bwMode="auto">
          <a:xfrm>
            <a:off x="6748809" y="4869160"/>
            <a:ext cx="1776066" cy="1731665"/>
          </a:xfrm>
          <a:prstGeom prst="rect">
            <a:avLst/>
          </a:prstGeom>
          <a:noFill/>
          <a:ln w="9525">
            <a:noFill/>
            <a:miter lim="800000"/>
            <a:headEnd/>
            <a:tailEnd/>
          </a:ln>
        </p:spPr>
      </p:pic>
      <p:sp>
        <p:nvSpPr>
          <p:cNvPr id="8" name="7 Rectángulo"/>
          <p:cNvSpPr/>
          <p:nvPr/>
        </p:nvSpPr>
        <p:spPr>
          <a:xfrm>
            <a:off x="642910" y="285728"/>
            <a:ext cx="8072493" cy="954107"/>
          </a:xfrm>
          <a:prstGeom prst="rect">
            <a:avLst/>
          </a:prstGeom>
        </p:spPr>
        <p:txBody>
          <a:bodyPr wrap="square">
            <a:spAutoFit/>
          </a:bodyPr>
          <a:lstStyle/>
          <a:p>
            <a:pPr lvl="0" algn="ctr">
              <a:spcBef>
                <a:spcPct val="0"/>
              </a:spcBef>
              <a:defRPr/>
            </a:pPr>
            <a:r>
              <a:rPr lang="es-ES_tradnl" sz="2800" cap="all" dirty="0" smtClean="0">
                <a:solidFill>
                  <a:srgbClr val="FFC000"/>
                </a:solidFill>
                <a:effectLst>
                  <a:reflection blurRad="12700" stA="48000" endA="300" endPos="55000" dir="5400000" sy="-90000" algn="bl" rotWithShape="0"/>
                </a:effectLst>
                <a:latin typeface="+mj-lt"/>
                <a:ea typeface="+mj-ea"/>
                <a:cs typeface="+mj-cs"/>
              </a:rPr>
              <a:t>Bases Ambientales para el Ordenamiento Territorial de la Provincia de Córdoba</a:t>
            </a:r>
            <a:endParaRPr lang="es-ES_tradnl" sz="2800" cap="all" dirty="0">
              <a:solidFill>
                <a:srgbClr val="FFC000"/>
              </a:solidFill>
              <a:effectLst>
                <a:reflection blurRad="12700" stA="48000" endA="300" endPos="55000" dir="5400000" sy="-90000" algn="bl" rotWithShape="0"/>
              </a:effectLst>
              <a:latin typeface="+mj-lt"/>
              <a:ea typeface="+mj-ea"/>
              <a:cs typeface="+mj-cs"/>
            </a:endParaRPr>
          </a:p>
        </p:txBody>
      </p:sp>
    </p:spTree>
    <p:extLst>
      <p:ext uri="{BB962C8B-B14F-4D97-AF65-F5344CB8AC3E}">
        <p14:creationId xmlns:p14="http://schemas.microsoft.com/office/powerpoint/2010/main" val="38545397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4266850" cy="2146250"/>
          </a:xfrm>
        </p:spPr>
        <p:txBody>
          <a:bodyPr/>
          <a:lstStyle/>
          <a:p>
            <a:r>
              <a:rPr lang="es-ES" sz="2400" b="1" dirty="0">
                <a:solidFill>
                  <a:srgbClr val="FFC000"/>
                </a:solidFill>
              </a:rPr>
              <a:t>Un poco de historia. Contextos de producción de datos arqueológicos, contextos de preservación de colecciones y los datos para la </a:t>
            </a:r>
            <a:r>
              <a:rPr lang="es-ES" sz="2400" b="1" dirty="0" err="1">
                <a:solidFill>
                  <a:srgbClr val="FFC000"/>
                </a:solidFill>
              </a:rPr>
              <a:t>BaDACor</a:t>
            </a:r>
            <a:r>
              <a:rPr lang="es-ES" sz="2400" b="1" dirty="0">
                <a:solidFill>
                  <a:srgbClr val="FFC000"/>
                </a:solidFill>
              </a:rPr>
              <a:t>.</a:t>
            </a:r>
            <a:r>
              <a:rPr lang="es-ES" sz="2400" dirty="0">
                <a:solidFill>
                  <a:srgbClr val="FFC000"/>
                </a:solidFill>
              </a:rPr>
              <a:t/>
            </a:r>
            <a:br>
              <a:rPr lang="es-ES" sz="2400" dirty="0">
                <a:solidFill>
                  <a:srgbClr val="FFC000"/>
                </a:solidFill>
              </a:rPr>
            </a:br>
            <a:endParaRPr lang="es-ES" sz="2400" dirty="0">
              <a:solidFill>
                <a:srgbClr val="FFC000"/>
              </a:solidFill>
            </a:endParaRP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27584" y="2204864"/>
            <a:ext cx="2948872" cy="4525963"/>
          </a:xfr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6850" y="7144"/>
            <a:ext cx="4848798" cy="6858000"/>
          </a:xfrm>
          <a:prstGeom prst="rect">
            <a:avLst/>
          </a:prstGeom>
        </p:spPr>
      </p:pic>
    </p:spTree>
    <p:extLst>
      <p:ext uri="{BB962C8B-B14F-4D97-AF65-F5344CB8AC3E}">
        <p14:creationId xmlns:p14="http://schemas.microsoft.com/office/powerpoint/2010/main" val="982661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256467"/>
            <a:ext cx="9144000" cy="5909310"/>
          </a:xfrm>
          <a:prstGeom prst="rect">
            <a:avLst/>
          </a:prstGeom>
        </p:spPr>
        <p:txBody>
          <a:bodyPr>
            <a:spAutoFit/>
          </a:bodyPr>
          <a:lstStyle/>
          <a:p>
            <a:pPr algn="ctr">
              <a:defRPr/>
            </a:pPr>
            <a:r>
              <a:rPr lang="es-AR" sz="2000" b="1" cap="all" dirty="0">
                <a:solidFill>
                  <a:srgbClr val="FFCC66"/>
                </a:solidFill>
                <a:effectLst>
                  <a:reflection blurRad="12700" stA="48000" endA="300" endPos="55000" dir="5400000" sy="-90000" algn="bl" rotWithShape="0"/>
                </a:effectLst>
                <a:latin typeface="+mj-lt"/>
                <a:ea typeface="+mj-ea"/>
                <a:cs typeface="+mj-cs"/>
              </a:rPr>
              <a:t>PANORAMA JURIDICO INSTITUCIONAL</a:t>
            </a:r>
          </a:p>
          <a:p>
            <a:pPr marL="342900" indent="-342900">
              <a:buFont typeface="Courier New" panose="02070309020205020404" pitchFamily="49" charset="0"/>
              <a:buChar char="o"/>
              <a:defRPr/>
            </a:pPr>
            <a:r>
              <a:rPr lang="es-AR" sz="2000" dirty="0">
                <a:solidFill>
                  <a:schemeClr val="bg1"/>
                </a:solidFill>
              </a:rPr>
              <a:t>Relaciones comunidades-estado</a:t>
            </a:r>
          </a:p>
          <a:p>
            <a:pPr marL="342900" indent="-342900">
              <a:buFont typeface="Courier New" panose="02070309020205020404" pitchFamily="49" charset="0"/>
              <a:buChar char="o"/>
              <a:defRPr/>
            </a:pPr>
            <a:r>
              <a:rPr lang="es-AR" sz="2000" dirty="0">
                <a:solidFill>
                  <a:schemeClr val="bg1"/>
                </a:solidFill>
              </a:rPr>
              <a:t>Sitios Arqueológicos y espacio territorial: significancia comunitaria y leyes</a:t>
            </a:r>
          </a:p>
          <a:p>
            <a:pPr marL="342900" indent="-342900">
              <a:buFont typeface="Courier New" panose="02070309020205020404" pitchFamily="49" charset="0"/>
              <a:buChar char="o"/>
              <a:defRPr/>
            </a:pPr>
            <a:r>
              <a:rPr lang="es-AR" sz="2000" dirty="0">
                <a:solidFill>
                  <a:schemeClr val="bg1"/>
                </a:solidFill>
              </a:rPr>
              <a:t>Pertenencia del patrimonio: contradicciones entre la definición de las comunidades y del sistema legal</a:t>
            </a:r>
          </a:p>
          <a:p>
            <a:pPr marL="342900" indent="-342900">
              <a:buFont typeface="Courier New" panose="02070309020205020404" pitchFamily="49" charset="0"/>
              <a:buChar char="o"/>
              <a:defRPr/>
            </a:pPr>
            <a:r>
              <a:rPr lang="es-AR" sz="2000" dirty="0">
                <a:solidFill>
                  <a:schemeClr val="bg1"/>
                </a:solidFill>
              </a:rPr>
              <a:t>Cambios del código civil: comunidades como asociación civil (Art. 148) y la definición del territorio</a:t>
            </a:r>
          </a:p>
          <a:p>
            <a:pPr>
              <a:defRPr/>
            </a:pPr>
            <a:endParaRPr lang="es-AR" sz="2000" dirty="0">
              <a:solidFill>
                <a:schemeClr val="bg1"/>
              </a:solidFill>
            </a:endParaRPr>
          </a:p>
          <a:p>
            <a:pPr algn="ctr">
              <a:defRPr/>
            </a:pPr>
            <a:r>
              <a:rPr lang="es-AR" sz="2000" b="1" cap="all" dirty="0">
                <a:solidFill>
                  <a:srgbClr val="FFCC66"/>
                </a:solidFill>
                <a:effectLst>
                  <a:reflection blurRad="12700" stA="48000" endA="300" endPos="55000" dir="5400000" sy="-90000" algn="bl" rotWithShape="0"/>
                </a:effectLst>
                <a:latin typeface="+mj-lt"/>
                <a:ea typeface="+mj-ea"/>
                <a:cs typeface="+mj-cs"/>
              </a:rPr>
              <a:t>ARQUEOLOGIA Y MULTIVOCALIDAD</a:t>
            </a:r>
          </a:p>
          <a:p>
            <a:pPr marL="342900" indent="-342900">
              <a:buFont typeface="Courier New" panose="02070309020205020404" pitchFamily="49" charset="0"/>
              <a:buChar char="o"/>
              <a:defRPr/>
            </a:pPr>
            <a:r>
              <a:rPr lang="es-AR" sz="2000" dirty="0">
                <a:solidFill>
                  <a:schemeClr val="bg1"/>
                </a:solidFill>
              </a:rPr>
              <a:t>¿Qué es patrimonio? Definición multivocal del patrimonio</a:t>
            </a:r>
          </a:p>
          <a:p>
            <a:pPr marL="342900" indent="-342900">
              <a:buFont typeface="Courier New" panose="02070309020205020404" pitchFamily="49" charset="0"/>
              <a:buChar char="o"/>
              <a:defRPr/>
            </a:pPr>
            <a:r>
              <a:rPr lang="es-AR" sz="2000" dirty="0" err="1">
                <a:solidFill>
                  <a:schemeClr val="bg1"/>
                </a:solidFill>
              </a:rPr>
              <a:t>Patrimonializacion</a:t>
            </a:r>
            <a:r>
              <a:rPr lang="es-AR" sz="2000" dirty="0">
                <a:solidFill>
                  <a:schemeClr val="bg1"/>
                </a:solidFill>
              </a:rPr>
              <a:t> y Valor histórico</a:t>
            </a:r>
          </a:p>
          <a:p>
            <a:pPr marL="342900" indent="-342900">
              <a:buFont typeface="Courier New" panose="02070309020205020404" pitchFamily="49" charset="0"/>
              <a:buChar char="o"/>
              <a:defRPr/>
            </a:pPr>
            <a:r>
              <a:rPr lang="es-AR" sz="2000" dirty="0">
                <a:solidFill>
                  <a:schemeClr val="bg1"/>
                </a:solidFill>
              </a:rPr>
              <a:t>Tierras y Territorios (definiciones pase de territorio a tierras)</a:t>
            </a:r>
          </a:p>
          <a:p>
            <a:pPr>
              <a:defRPr/>
            </a:pPr>
            <a:endParaRPr lang="es-AR" sz="2000" dirty="0">
              <a:solidFill>
                <a:schemeClr val="bg1"/>
              </a:solidFill>
            </a:endParaRPr>
          </a:p>
          <a:p>
            <a:pPr algn="ctr">
              <a:defRPr/>
            </a:pPr>
            <a:r>
              <a:rPr lang="es-AR" sz="2000" b="1" cap="all" dirty="0">
                <a:solidFill>
                  <a:srgbClr val="FFCC66"/>
                </a:solidFill>
                <a:effectLst>
                  <a:reflection blurRad="12700" stA="48000" endA="300" endPos="55000" dir="5400000" sy="-90000" algn="bl" rotWithShape="0"/>
                </a:effectLst>
                <a:latin typeface="+mj-lt"/>
                <a:ea typeface="+mj-ea"/>
                <a:cs typeface="+mj-cs"/>
              </a:rPr>
              <a:t>LA GESTION</a:t>
            </a:r>
          </a:p>
          <a:p>
            <a:pPr marL="342900" indent="-342900">
              <a:buFont typeface="Courier New" panose="02070309020205020404" pitchFamily="49" charset="0"/>
              <a:buChar char="o"/>
              <a:defRPr/>
            </a:pPr>
            <a:r>
              <a:rPr lang="es-AR" sz="2000" dirty="0">
                <a:solidFill>
                  <a:schemeClr val="bg1"/>
                </a:solidFill>
              </a:rPr>
              <a:t>Exposición de los sitios ¿cómo resguardar? Miembros de las comunidades originarias como guías (trabajo desde su propia cosmogonía y relación con el lugar)</a:t>
            </a:r>
          </a:p>
          <a:p>
            <a:pPr marL="342900" indent="-342900">
              <a:buFont typeface="Courier New" panose="02070309020205020404" pitchFamily="49" charset="0"/>
              <a:buChar char="o"/>
              <a:defRPr/>
            </a:pPr>
            <a:r>
              <a:rPr lang="es-AR" sz="2000" dirty="0">
                <a:solidFill>
                  <a:schemeClr val="bg1"/>
                </a:solidFill>
              </a:rPr>
              <a:t>Ausencia de la propiedad comunitaria</a:t>
            </a:r>
          </a:p>
          <a:p>
            <a:pPr>
              <a:defRPr/>
            </a:pPr>
            <a:endParaRPr lang="es-AR" dirty="0">
              <a:solidFill>
                <a:schemeClr val="bg1"/>
              </a:solidFill>
            </a:endParaRPr>
          </a:p>
        </p:txBody>
      </p:sp>
      <p:sp>
        <p:nvSpPr>
          <p:cNvPr id="5" name="12 Título"/>
          <p:cNvSpPr>
            <a:spLocks noGrp="1"/>
          </p:cNvSpPr>
          <p:nvPr>
            <p:ph type="title"/>
          </p:nvPr>
        </p:nvSpPr>
        <p:spPr>
          <a:xfrm>
            <a:off x="0" y="0"/>
            <a:ext cx="9144000" cy="1357298"/>
          </a:xfrm>
        </p:spPr>
        <p:txBody>
          <a:bodyPr rtlCol="0">
            <a:noAutofit/>
          </a:bodyPr>
          <a:lstStyle/>
          <a:p>
            <a:pPr algn="ctr" eaLnBrk="1" fontAlgn="auto" hangingPunct="1">
              <a:spcAft>
                <a:spcPts val="0"/>
              </a:spcAft>
              <a:defRPr/>
            </a:pPr>
            <a:r>
              <a:rPr lang="es-ES_tradnl" sz="3600" cap="none" dirty="0" smtClean="0">
                <a:solidFill>
                  <a:srgbClr val="FFC000"/>
                </a:solidFill>
              </a:rPr>
              <a:t>Ejes del diálogo entre comunidades </a:t>
            </a:r>
            <a:br>
              <a:rPr lang="es-ES_tradnl" sz="3600" cap="none" dirty="0" smtClean="0">
                <a:solidFill>
                  <a:srgbClr val="FFC000"/>
                </a:solidFill>
              </a:rPr>
            </a:br>
            <a:r>
              <a:rPr lang="es-ES_tradnl" sz="3600" cap="none" dirty="0" smtClean="0">
                <a:solidFill>
                  <a:srgbClr val="FFC000"/>
                </a:solidFill>
              </a:rPr>
              <a:t>y  las investigaciones sobre el patrimonio</a:t>
            </a:r>
            <a:endParaRPr lang="es-AR" sz="3600" cap="none" dirty="0">
              <a:solidFill>
                <a:srgbClr val="FFC000"/>
              </a:solidFill>
              <a:effectLst>
                <a:outerShdw blurRad="50800" dist="38100" dir="13500000" algn="br" rotWithShape="0">
                  <a:prstClr val="black">
                    <a:alpha val="40000"/>
                  </a:prstClr>
                </a:outerShdw>
              </a:effectLst>
            </a:endParaRPr>
          </a:p>
        </p:txBody>
      </p:sp>
    </p:spTree>
    <p:extLst>
      <p:ext uri="{BB962C8B-B14F-4D97-AF65-F5344CB8AC3E}">
        <p14:creationId xmlns:p14="http://schemas.microsoft.com/office/powerpoint/2010/main" val="35743342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3322712" cy="1786210"/>
          </a:xfrm>
        </p:spPr>
        <p:txBody>
          <a:bodyPr/>
          <a:lstStyle/>
          <a:p>
            <a:r>
              <a:rPr lang="es-ES_tradnl" sz="2000" b="1" dirty="0" smtClean="0">
                <a:solidFill>
                  <a:srgbClr val="FFC000"/>
                </a:solidFill>
              </a:rPr>
              <a:t>Cantidad de sitios arqueológicos en la provincia de Córdoba</a:t>
            </a:r>
            <a:endParaRPr lang="es-ES" sz="2000" b="1" dirty="0">
              <a:solidFill>
                <a:srgbClr val="FFC000"/>
              </a:solidFill>
            </a:endParaRPr>
          </a:p>
        </p:txBody>
      </p:sp>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3528" y="1916832"/>
            <a:ext cx="3199982" cy="4525963"/>
          </a:xfrm>
        </p:spPr>
      </p:pic>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5234" y="0"/>
            <a:ext cx="4848798" cy="6858000"/>
          </a:xfrm>
          <a:prstGeom prst="rect">
            <a:avLst/>
          </a:prstGeom>
        </p:spPr>
      </p:pic>
    </p:spTree>
    <p:extLst>
      <p:ext uri="{BB962C8B-B14F-4D97-AF65-F5344CB8AC3E}">
        <p14:creationId xmlns:p14="http://schemas.microsoft.com/office/powerpoint/2010/main" val="30813308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Marcador de contenido"/>
          <p:cNvGraphicFramePr>
            <a:graphicFrameLocks noGrp="1"/>
          </p:cNvGraphicFramePr>
          <p:nvPr>
            <p:ph type="pic" sz="quarter" idx="10"/>
            <p:extLst>
              <p:ext uri="{D42A27DB-BD31-4B8C-83A1-F6EECF244321}">
                <p14:modId xmlns:p14="http://schemas.microsoft.com/office/powerpoint/2010/main" val="483172810"/>
              </p:ext>
            </p:extLst>
          </p:nvPr>
        </p:nvGraphicFramePr>
        <p:xfrm>
          <a:off x="304800" y="-12"/>
          <a:ext cx="4987280" cy="6735524"/>
        </p:xfrm>
        <a:graphic>
          <a:graphicData uri="http://schemas.openxmlformats.org/drawingml/2006/table">
            <a:tbl>
              <a:tblPr firstRow="1" firstCol="1" bandRow="1"/>
              <a:tblGrid>
                <a:gridCol w="276792"/>
                <a:gridCol w="1883568"/>
                <a:gridCol w="664050"/>
                <a:gridCol w="804016"/>
                <a:gridCol w="684762"/>
                <a:gridCol w="674092"/>
              </a:tblGrid>
              <a:tr h="1198950">
                <a:tc>
                  <a:txBody>
                    <a:bodyPr/>
                    <a:lstStyle/>
                    <a:p>
                      <a:pPr algn="ctr">
                        <a:lnSpc>
                          <a:spcPct val="115000"/>
                        </a:lnSpc>
                        <a:spcAft>
                          <a:spcPts val="0"/>
                        </a:spcAft>
                      </a:pPr>
                      <a:r>
                        <a:rPr lang="es-AR" sz="900" b="0" dirty="0">
                          <a:solidFill>
                            <a:schemeClr val="bg1"/>
                          </a:solidFill>
                          <a:effectLst/>
                          <a:latin typeface="Calibri"/>
                          <a:ea typeface="Times New Roman"/>
                        </a:rPr>
                        <a:t>N°</a:t>
                      </a:r>
                      <a:endParaRPr lang="es-ES" sz="1100" b="0" dirty="0">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rgbClr val="FFC000"/>
                          </a:solidFill>
                          <a:effectLst/>
                          <a:latin typeface="Calibri"/>
                          <a:ea typeface="Times New Roman"/>
                        </a:rPr>
                        <a:t>Departamentos de la provincia de Córdoba</a:t>
                      </a:r>
                      <a:endParaRPr lang="es-ES" sz="1100" b="1" dirty="0">
                        <a:solidFill>
                          <a:srgbClr val="FFC000"/>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rgbClr val="FFC000"/>
                          </a:solidFill>
                          <a:effectLst/>
                          <a:latin typeface="Calibri"/>
                          <a:ea typeface="Times New Roman"/>
                        </a:rPr>
                        <a:t>Cantidad</a:t>
                      </a:r>
                      <a:endParaRPr lang="es-ES" sz="1100" b="1" dirty="0">
                        <a:solidFill>
                          <a:srgbClr val="FFC000"/>
                        </a:solidFill>
                        <a:effectLst/>
                        <a:latin typeface="Times New Roman"/>
                        <a:ea typeface="Calibri"/>
                      </a:endParaRPr>
                    </a:p>
                    <a:p>
                      <a:pPr algn="ctr">
                        <a:lnSpc>
                          <a:spcPct val="115000"/>
                        </a:lnSpc>
                        <a:spcAft>
                          <a:spcPts val="0"/>
                        </a:spcAft>
                      </a:pPr>
                      <a:r>
                        <a:rPr lang="es-AR" sz="900" b="1" dirty="0">
                          <a:solidFill>
                            <a:srgbClr val="FFC000"/>
                          </a:solidFill>
                          <a:effectLst/>
                          <a:latin typeface="Calibri"/>
                          <a:ea typeface="Times New Roman"/>
                        </a:rPr>
                        <a:t>de sitios</a:t>
                      </a:r>
                      <a:endParaRPr lang="es-ES" sz="1100" b="1" dirty="0">
                        <a:solidFill>
                          <a:srgbClr val="FFC000"/>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rgbClr val="FFC000"/>
                          </a:solidFill>
                          <a:effectLst/>
                          <a:latin typeface="Calibri"/>
                          <a:ea typeface="Times New Roman"/>
                        </a:rPr>
                        <a:t>Orden provincial de acuerdo a cantidad de sitios arqueológicos</a:t>
                      </a:r>
                      <a:endParaRPr lang="es-ES" sz="1100" b="1" dirty="0">
                        <a:solidFill>
                          <a:srgbClr val="FFC000"/>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rgbClr val="FFC000"/>
                          </a:solidFill>
                          <a:effectLst/>
                          <a:latin typeface="Calibri"/>
                          <a:ea typeface="Times New Roman"/>
                        </a:rPr>
                        <a:t>Orden provincial de acuerdo a la cantidad de habitantes</a:t>
                      </a:r>
                      <a:endParaRPr lang="es-ES" sz="1100" b="1" dirty="0">
                        <a:solidFill>
                          <a:srgbClr val="FFC000"/>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rgbClr val="FFC000"/>
                          </a:solidFill>
                          <a:effectLst/>
                          <a:latin typeface="Calibri"/>
                          <a:ea typeface="Times New Roman"/>
                        </a:rPr>
                        <a:t>Orden provincial</a:t>
                      </a:r>
                      <a:endParaRPr lang="es-ES" sz="1100" b="1" dirty="0">
                        <a:solidFill>
                          <a:srgbClr val="FFC000"/>
                        </a:solidFill>
                        <a:effectLst/>
                        <a:latin typeface="Times New Roman"/>
                        <a:ea typeface="Calibri"/>
                      </a:endParaRPr>
                    </a:p>
                    <a:p>
                      <a:pPr algn="ctr">
                        <a:lnSpc>
                          <a:spcPct val="115000"/>
                        </a:lnSpc>
                        <a:spcAft>
                          <a:spcPts val="0"/>
                        </a:spcAft>
                      </a:pPr>
                      <a:r>
                        <a:rPr lang="es-AR" sz="900" b="1" dirty="0">
                          <a:solidFill>
                            <a:srgbClr val="FFC000"/>
                          </a:solidFill>
                          <a:effectLst/>
                          <a:latin typeface="Calibri"/>
                          <a:ea typeface="Times New Roman"/>
                        </a:rPr>
                        <a:t>De acuerdo a la superficie en Km</a:t>
                      </a:r>
                      <a:r>
                        <a:rPr lang="es-AR" sz="900" b="1" baseline="30000" dirty="0">
                          <a:solidFill>
                            <a:srgbClr val="FFC000"/>
                          </a:solidFill>
                          <a:effectLst/>
                          <a:latin typeface="Calibri"/>
                          <a:ea typeface="Times New Roman"/>
                        </a:rPr>
                        <a:t>2</a:t>
                      </a:r>
                      <a:endParaRPr lang="es-ES" sz="1100" b="1" dirty="0">
                        <a:solidFill>
                          <a:srgbClr val="FFC000"/>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CALAMUCHITA</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157</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dirty="0">
                          <a:solidFill>
                            <a:schemeClr val="bg1"/>
                          </a:solidFill>
                          <a:effectLst/>
                          <a:latin typeface="Calibri"/>
                          <a:ea typeface="Calibri"/>
                        </a:rPr>
                        <a:t>5</a:t>
                      </a:r>
                      <a:endParaRPr lang="es-ES" sz="1100" b="1" dirty="0">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14</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16</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CAPITAL</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38</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13</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1</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26</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3</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COLON</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47</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12</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3</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24</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4</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CRUZ DEL EJE</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241</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dirty="0">
                          <a:solidFill>
                            <a:srgbClr val="FFC000"/>
                          </a:solidFill>
                          <a:effectLst/>
                          <a:latin typeface="Calibri"/>
                          <a:ea typeface="Calibri"/>
                        </a:rPr>
                        <a:t>2</a:t>
                      </a:r>
                      <a:endParaRPr lang="es-ES" sz="1100" b="1" dirty="0">
                        <a:solidFill>
                          <a:srgbClr val="FFC000"/>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0"/>
                        </a:spcAft>
                      </a:pPr>
                      <a:r>
                        <a:rPr lang="es-AR" sz="900" b="1" dirty="0">
                          <a:solidFill>
                            <a:srgbClr val="FFC000"/>
                          </a:solidFill>
                          <a:effectLst/>
                          <a:latin typeface="Calibri"/>
                          <a:ea typeface="Times New Roman"/>
                        </a:rPr>
                        <a:t>13</a:t>
                      </a:r>
                      <a:endParaRPr lang="es-ES" sz="1100" b="1" dirty="0">
                        <a:solidFill>
                          <a:srgbClr val="FFC000"/>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15000"/>
                        </a:lnSpc>
                        <a:spcAft>
                          <a:spcPts val="0"/>
                        </a:spcAft>
                      </a:pPr>
                      <a:r>
                        <a:rPr lang="es-AR" sz="900" b="1" dirty="0">
                          <a:solidFill>
                            <a:schemeClr val="bg1"/>
                          </a:solidFill>
                          <a:effectLst/>
                          <a:latin typeface="Calibri"/>
                          <a:ea typeface="Times New Roman"/>
                        </a:rPr>
                        <a:t>11</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5</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GENERAL ROCA</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21</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19</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19</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3</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6</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GENERAL SAN MARTIN</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10</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22</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6</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14</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7</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ISCHILIN</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118</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6</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20</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13</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8</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JUAREZ CELMAN</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3</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24</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12</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7</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9</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MARCOS JUAREZ</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4</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23</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9</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6</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10</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MINAS</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168</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4</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25</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17</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11</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POCHO</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105</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8</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24</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21</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12</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PRESIDENTE ROQUE SAENZ PEÑA</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0</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dirty="0">
                          <a:solidFill>
                            <a:schemeClr val="tx1"/>
                          </a:solidFill>
                          <a:effectLst/>
                          <a:latin typeface="Calibri"/>
                          <a:ea typeface="Calibri"/>
                        </a:rPr>
                        <a:t>25</a:t>
                      </a:r>
                      <a:endParaRPr lang="es-ES" sz="1100" b="1" dirty="0">
                        <a:solidFill>
                          <a:schemeClr val="tx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900" b="1" dirty="0">
                          <a:solidFill>
                            <a:schemeClr val="tx1"/>
                          </a:solidFill>
                          <a:effectLst/>
                          <a:latin typeface="Calibri"/>
                          <a:ea typeface="Times New Roman"/>
                        </a:rPr>
                        <a:t>18</a:t>
                      </a:r>
                      <a:endParaRPr lang="es-ES" sz="1100" b="1" dirty="0">
                        <a:solidFill>
                          <a:schemeClr val="tx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900" b="1">
                          <a:solidFill>
                            <a:schemeClr val="bg1"/>
                          </a:solidFill>
                          <a:effectLst/>
                          <a:latin typeface="Calibri"/>
                          <a:ea typeface="Times New Roman"/>
                        </a:rPr>
                        <a:t>8</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13</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PUNILLA</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341</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dirty="0">
                          <a:solidFill>
                            <a:srgbClr val="FFC000"/>
                          </a:solidFill>
                          <a:effectLst/>
                          <a:latin typeface="Calibri"/>
                          <a:ea typeface="Calibri"/>
                        </a:rPr>
                        <a:t>1</a:t>
                      </a:r>
                      <a:endParaRPr lang="es-ES" sz="1100" b="1" dirty="0">
                        <a:solidFill>
                          <a:srgbClr val="FFC000"/>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AR" sz="900" b="1" dirty="0">
                          <a:solidFill>
                            <a:srgbClr val="FFC000"/>
                          </a:solidFill>
                          <a:effectLst/>
                          <a:latin typeface="Calibri"/>
                          <a:ea typeface="Times New Roman"/>
                        </a:rPr>
                        <a:t>5</a:t>
                      </a:r>
                      <a:endParaRPr lang="es-ES" sz="1100" b="1" dirty="0">
                        <a:solidFill>
                          <a:srgbClr val="FFC000"/>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AR" sz="900" b="1">
                          <a:solidFill>
                            <a:schemeClr val="bg1"/>
                          </a:solidFill>
                          <a:effectLst/>
                          <a:latin typeface="Calibri"/>
                          <a:ea typeface="Times New Roman"/>
                        </a:rPr>
                        <a:t>23</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14</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dirty="0">
                          <a:solidFill>
                            <a:schemeClr val="bg1"/>
                          </a:solidFill>
                          <a:effectLst/>
                          <a:latin typeface="Calibri"/>
                          <a:ea typeface="Times New Roman"/>
                        </a:rPr>
                        <a:t>RIO CUARTO</a:t>
                      </a:r>
                      <a:endParaRPr lang="es-ES" sz="1100" b="1" dirty="0">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87</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9</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2</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15</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RIO PRIMERO</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29</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16</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16</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10</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16</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RIO SECO</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69</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10</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22</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9</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17</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RIO SEGUNDO</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34</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dirty="0">
                          <a:solidFill>
                            <a:schemeClr val="bg1"/>
                          </a:solidFill>
                          <a:effectLst/>
                          <a:latin typeface="Calibri"/>
                          <a:ea typeface="Calibri"/>
                        </a:rPr>
                        <a:t>14</a:t>
                      </a:r>
                      <a:endParaRPr lang="es-ES" sz="1100" b="1" dirty="0">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10</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15</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18</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SAN ALBERTO</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169</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dirty="0">
                          <a:solidFill>
                            <a:srgbClr val="FFC000"/>
                          </a:solidFill>
                          <a:effectLst/>
                          <a:latin typeface="Calibri"/>
                          <a:ea typeface="Calibri"/>
                        </a:rPr>
                        <a:t>3</a:t>
                      </a:r>
                      <a:endParaRPr lang="es-ES" sz="1100" b="1" dirty="0">
                        <a:solidFill>
                          <a:srgbClr val="FFC000"/>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15000"/>
                        </a:lnSpc>
                        <a:spcAft>
                          <a:spcPts val="0"/>
                        </a:spcAft>
                      </a:pPr>
                      <a:r>
                        <a:rPr lang="es-AR" sz="900" b="1" dirty="0">
                          <a:solidFill>
                            <a:srgbClr val="FFC000"/>
                          </a:solidFill>
                          <a:effectLst/>
                          <a:latin typeface="Calibri"/>
                          <a:ea typeface="Times New Roman"/>
                        </a:rPr>
                        <a:t>17</a:t>
                      </a:r>
                      <a:endParaRPr lang="es-ES" sz="1100" b="1" dirty="0">
                        <a:solidFill>
                          <a:srgbClr val="FFC000"/>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a:lnSpc>
                          <a:spcPct val="115000"/>
                        </a:lnSpc>
                        <a:spcAft>
                          <a:spcPts val="0"/>
                        </a:spcAft>
                      </a:pPr>
                      <a:r>
                        <a:rPr lang="es-AR" sz="900" b="1">
                          <a:solidFill>
                            <a:schemeClr val="bg1"/>
                          </a:solidFill>
                          <a:effectLst/>
                          <a:latin typeface="Calibri"/>
                          <a:ea typeface="Times New Roman"/>
                        </a:rPr>
                        <a:t>19</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19</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SAN JAVIER</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22</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18</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15</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25</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20</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SAN JUSTO</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26</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17</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4</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21</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SANTA MARIA</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69</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11</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11</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18</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22</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SOBREMONTE</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17</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20</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26</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20</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23</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TERCERO ARRIBA</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30</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15</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7</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12</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24</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TOTORAL</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17</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21</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21</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22</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25</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TULUMBA</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114</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a:solidFill>
                            <a:schemeClr val="bg1"/>
                          </a:solidFill>
                          <a:effectLst/>
                          <a:latin typeface="Calibri"/>
                          <a:ea typeface="Calibri"/>
                        </a:rPr>
                        <a:t>7</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23</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5</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845">
                <a:tc>
                  <a:txBody>
                    <a:bodyPr/>
                    <a:lstStyle/>
                    <a:p>
                      <a:pPr>
                        <a:lnSpc>
                          <a:spcPct val="115000"/>
                        </a:lnSpc>
                        <a:spcAft>
                          <a:spcPts val="0"/>
                        </a:spcAft>
                      </a:pPr>
                      <a:r>
                        <a:rPr lang="es-AR" sz="900" b="0">
                          <a:solidFill>
                            <a:schemeClr val="bg1"/>
                          </a:solidFill>
                          <a:effectLst/>
                          <a:latin typeface="Calibri"/>
                          <a:ea typeface="Times New Roman"/>
                        </a:rPr>
                        <a:t>26</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UNION</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0</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000" b="1" dirty="0">
                          <a:solidFill>
                            <a:schemeClr val="tx1"/>
                          </a:solidFill>
                          <a:effectLst/>
                          <a:latin typeface="Calibri"/>
                          <a:ea typeface="Calibri"/>
                        </a:rPr>
                        <a:t>25</a:t>
                      </a:r>
                      <a:endParaRPr lang="es-ES" sz="1100" b="1" dirty="0">
                        <a:solidFill>
                          <a:schemeClr val="tx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900" b="1" dirty="0">
                          <a:solidFill>
                            <a:schemeClr val="tx1"/>
                          </a:solidFill>
                          <a:effectLst/>
                          <a:latin typeface="Calibri"/>
                          <a:ea typeface="Times New Roman"/>
                        </a:rPr>
                        <a:t>8</a:t>
                      </a:r>
                      <a:endParaRPr lang="es-ES" sz="1100" b="1" dirty="0">
                        <a:solidFill>
                          <a:schemeClr val="tx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900" b="1">
                          <a:solidFill>
                            <a:schemeClr val="bg1"/>
                          </a:solidFill>
                          <a:effectLst/>
                          <a:latin typeface="Calibri"/>
                          <a:ea typeface="Times New Roman"/>
                        </a:rPr>
                        <a:t>4</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651">
                <a:tc>
                  <a:txBody>
                    <a:bodyPr/>
                    <a:lstStyle/>
                    <a:p>
                      <a:pPr>
                        <a:lnSpc>
                          <a:spcPct val="115000"/>
                        </a:lnSpc>
                        <a:spcAft>
                          <a:spcPts val="0"/>
                        </a:spcAft>
                      </a:pPr>
                      <a:r>
                        <a:rPr lang="es-AR" sz="900" b="0">
                          <a:solidFill>
                            <a:schemeClr val="bg1"/>
                          </a:solidFill>
                          <a:effectLst/>
                          <a:latin typeface="Calibri"/>
                          <a:ea typeface="Times New Roman"/>
                        </a:rPr>
                        <a:t> </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TOTAL</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1936</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651">
                <a:tc>
                  <a:txBody>
                    <a:bodyPr/>
                    <a:lstStyle/>
                    <a:p>
                      <a:pPr>
                        <a:lnSpc>
                          <a:spcPct val="115000"/>
                        </a:lnSpc>
                        <a:spcAft>
                          <a:spcPts val="0"/>
                        </a:spcAft>
                      </a:pPr>
                      <a:r>
                        <a:rPr lang="es-AR" sz="900" b="0">
                          <a:solidFill>
                            <a:schemeClr val="bg1"/>
                          </a:solidFill>
                          <a:effectLst/>
                          <a:latin typeface="Calibri"/>
                          <a:ea typeface="Times New Roman"/>
                        </a:rPr>
                        <a:t> </a:t>
                      </a:r>
                      <a:endParaRPr lang="es-ES" sz="1100" b="0">
                        <a:solidFill>
                          <a:schemeClr val="bg1"/>
                        </a:solidFill>
                        <a:effectLst/>
                        <a:latin typeface="Times New Roman"/>
                        <a:ea typeface="Calibri"/>
                      </a:endParaRPr>
                    </a:p>
                  </a:txBody>
                  <a:tcPr marL="39327" marR="3932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AR" sz="900" b="1">
                          <a:solidFill>
                            <a:schemeClr val="bg1"/>
                          </a:solidFill>
                          <a:effectLst/>
                          <a:latin typeface="Calibri"/>
                          <a:ea typeface="Times New Roman"/>
                        </a:rPr>
                        <a:t>FORTINES</a:t>
                      </a:r>
                      <a:endParaRPr lang="es-ES" sz="1100" b="1">
                        <a:solidFill>
                          <a:schemeClr val="bg1"/>
                        </a:solidFill>
                        <a:effectLst/>
                        <a:latin typeface="Times New Roman"/>
                        <a:ea typeface="Calibri"/>
                      </a:endParaRPr>
                    </a:p>
                  </a:txBody>
                  <a:tcPr marL="39327" marR="39327"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AR" sz="900" b="1">
                          <a:solidFill>
                            <a:schemeClr val="bg1"/>
                          </a:solidFill>
                          <a:effectLst/>
                          <a:latin typeface="Calibri"/>
                          <a:ea typeface="Times New Roman"/>
                        </a:rPr>
                        <a:t>17</a:t>
                      </a:r>
                      <a:endParaRPr lang="es-ES" sz="1100" b="1">
                        <a:solidFill>
                          <a:schemeClr val="bg1"/>
                        </a:solidFill>
                        <a:effectLst/>
                        <a:latin typeface="Times New Roman"/>
                        <a:ea typeface="Calibri"/>
                      </a:endParaRPr>
                    </a:p>
                  </a:txBody>
                  <a:tcPr marL="39327" marR="39327"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AR" sz="900" b="1" dirty="0">
                          <a:solidFill>
                            <a:schemeClr val="bg1"/>
                          </a:solidFill>
                          <a:effectLst/>
                          <a:latin typeface="Calibri"/>
                          <a:ea typeface="Times New Roman"/>
                        </a:rPr>
                        <a:t> </a:t>
                      </a:r>
                      <a:endParaRPr lang="es-ES" sz="1100" b="1" dirty="0">
                        <a:solidFill>
                          <a:schemeClr val="bg1"/>
                        </a:solidFill>
                        <a:effectLst/>
                        <a:latin typeface="Times New Roman"/>
                        <a:ea typeface="Calibri"/>
                      </a:endParaRPr>
                    </a:p>
                  </a:txBody>
                  <a:tcPr marL="39327" marR="3932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AR" sz="900" b="1" dirty="0">
                          <a:solidFill>
                            <a:schemeClr val="bg1"/>
                          </a:solidFill>
                          <a:effectLst/>
                          <a:latin typeface="Calibri"/>
                          <a:ea typeface="Times New Roman"/>
                        </a:rPr>
                        <a:t> </a:t>
                      </a:r>
                      <a:endParaRPr lang="es-ES" sz="1100" b="1" dirty="0">
                        <a:solidFill>
                          <a:schemeClr val="bg1"/>
                        </a:solidFill>
                        <a:effectLst/>
                        <a:latin typeface="Times New Roman"/>
                        <a:ea typeface="Calibri"/>
                      </a:endParaRPr>
                    </a:p>
                  </a:txBody>
                  <a:tcPr marL="39327" marR="39327" marT="0" marB="0">
                    <a:lnL>
                      <a:noFill/>
                    </a:lnL>
                    <a:lnR>
                      <a:noFill/>
                    </a:lnR>
                    <a:lnT w="12700" cap="flat" cmpd="sng" algn="ctr">
                      <a:solidFill>
                        <a:srgbClr val="000000"/>
                      </a:solidFill>
                      <a:prstDash val="solid"/>
                      <a:round/>
                      <a:headEnd type="none" w="med" len="med"/>
                      <a:tailEnd type="none" w="med" len="med"/>
                    </a:lnT>
                    <a:lnB>
                      <a:noFill/>
                    </a:lnB>
                  </a:tcPr>
                </a:tc>
              </a:tr>
              <a:tr h="182651">
                <a:tc>
                  <a:txBody>
                    <a:bodyPr/>
                    <a:lstStyle/>
                    <a:p>
                      <a:pPr>
                        <a:lnSpc>
                          <a:spcPct val="115000"/>
                        </a:lnSpc>
                        <a:spcAft>
                          <a:spcPts val="0"/>
                        </a:spcAft>
                      </a:pPr>
                      <a:r>
                        <a:rPr lang="es-AR" sz="900" b="0">
                          <a:solidFill>
                            <a:schemeClr val="bg1"/>
                          </a:solidFill>
                          <a:effectLst/>
                          <a:latin typeface="Calibri"/>
                          <a:ea typeface="Times New Roman"/>
                        </a:rPr>
                        <a:t> </a:t>
                      </a:r>
                      <a:endParaRPr lang="es-ES" sz="1100" b="0">
                        <a:solidFill>
                          <a:schemeClr val="bg1"/>
                        </a:solidFill>
                        <a:effectLst/>
                        <a:latin typeface="Times New Roman"/>
                        <a:ea typeface="Calibri"/>
                      </a:endParaRPr>
                    </a:p>
                  </a:txBody>
                  <a:tcPr marL="39327" marR="3932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MONUMENTOS HISTORICOS</a:t>
                      </a:r>
                      <a:endParaRPr lang="es-ES" sz="1100" b="1">
                        <a:solidFill>
                          <a:schemeClr val="bg1"/>
                        </a:solidFill>
                        <a:effectLst/>
                        <a:latin typeface="Times New Roman"/>
                        <a:ea typeface="Calibri"/>
                      </a:endParaRPr>
                    </a:p>
                  </a:txBody>
                  <a:tcPr marL="39327" marR="39327"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64</a:t>
                      </a:r>
                      <a:endParaRPr lang="es-ES" sz="1100" b="1">
                        <a:solidFill>
                          <a:schemeClr val="bg1"/>
                        </a:solidFill>
                        <a:effectLst/>
                        <a:latin typeface="Times New Roman"/>
                        <a:ea typeface="Calibri"/>
                      </a:endParaRPr>
                    </a:p>
                  </a:txBody>
                  <a:tcPr marL="39327" marR="39327"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 </a:t>
                      </a:r>
                      <a:endParaRPr lang="es-ES" sz="1100" b="1" dirty="0">
                        <a:solidFill>
                          <a:schemeClr val="bg1"/>
                        </a:solidFill>
                        <a:effectLst/>
                        <a:latin typeface="Times New Roman"/>
                        <a:ea typeface="Calibri"/>
                      </a:endParaRPr>
                    </a:p>
                  </a:txBody>
                  <a:tcPr marL="39327" marR="39327" marT="0" marB="0">
                    <a:lnL>
                      <a:noFill/>
                    </a:lnL>
                    <a:lnR>
                      <a:noFill/>
                    </a:lnR>
                    <a:lnT>
                      <a:noFill/>
                    </a:lnT>
                    <a:lnB w="12700" cap="flat" cmpd="sng" algn="ctr">
                      <a:solidFill>
                        <a:srgbClr val="000000"/>
                      </a:solidFill>
                      <a:prstDash val="solid"/>
                      <a:round/>
                      <a:headEnd type="none" w="med" len="med"/>
                      <a:tailEnd type="none" w="med" len="med"/>
                    </a:lnB>
                  </a:tcPr>
                </a:tc>
              </a:tr>
              <a:tr h="182651">
                <a:tc>
                  <a:txBody>
                    <a:bodyPr/>
                    <a:lstStyle/>
                    <a:p>
                      <a:pPr>
                        <a:lnSpc>
                          <a:spcPct val="115000"/>
                        </a:lnSpc>
                        <a:spcAft>
                          <a:spcPts val="0"/>
                        </a:spcAft>
                      </a:pPr>
                      <a:r>
                        <a:rPr lang="es-AR" sz="900" b="0">
                          <a:solidFill>
                            <a:schemeClr val="bg1"/>
                          </a:solidFill>
                          <a:effectLst/>
                          <a:latin typeface="Calibri"/>
                          <a:ea typeface="Times New Roman"/>
                        </a:rPr>
                        <a:t> </a:t>
                      </a:r>
                      <a:endParaRPr lang="es-ES" sz="1100" b="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AR" sz="900" b="1">
                          <a:solidFill>
                            <a:schemeClr val="bg1"/>
                          </a:solidFill>
                          <a:effectLst/>
                          <a:latin typeface="Calibri"/>
                          <a:ea typeface="Times New Roman"/>
                        </a:rPr>
                        <a:t>TOTAL GENERAL</a:t>
                      </a:r>
                      <a:endParaRPr lang="es-ES" sz="1100" b="1">
                        <a:solidFill>
                          <a:schemeClr val="bg1"/>
                        </a:solidFill>
                        <a:effectLst/>
                        <a:latin typeface="Times New Roman"/>
                        <a:ea typeface="Calibri"/>
                      </a:endParaRPr>
                    </a:p>
                  </a:txBody>
                  <a:tcPr marL="39327" marR="39327"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2017</a:t>
                      </a:r>
                      <a:endParaRPr lang="es-ES" sz="1100" b="1">
                        <a:solidFill>
                          <a:schemeClr val="bg1"/>
                        </a:solidFill>
                        <a:effectLst/>
                        <a:latin typeface="Times New Roman"/>
                        <a:ea typeface="Calibri"/>
                      </a:endParaRPr>
                    </a:p>
                  </a:txBody>
                  <a:tcPr marL="39327" marR="393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a:solidFill>
                            <a:schemeClr val="bg1"/>
                          </a:solidFill>
                          <a:effectLst/>
                          <a:latin typeface="Calibri"/>
                          <a:ea typeface="Times New Roman"/>
                        </a:rPr>
                        <a:t> </a:t>
                      </a:r>
                      <a:endParaRPr lang="es-ES" sz="1100" b="1">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900" b="1" dirty="0">
                          <a:solidFill>
                            <a:schemeClr val="bg1"/>
                          </a:solidFill>
                          <a:effectLst/>
                          <a:latin typeface="Calibri"/>
                          <a:ea typeface="Times New Roman"/>
                        </a:rPr>
                        <a:t> </a:t>
                      </a:r>
                      <a:endParaRPr lang="es-ES" sz="1100" b="1" dirty="0">
                        <a:solidFill>
                          <a:schemeClr val="bg1"/>
                        </a:solidFill>
                        <a:effectLst/>
                        <a:latin typeface="Times New Roman"/>
                        <a:ea typeface="Calibri"/>
                      </a:endParaRPr>
                    </a:p>
                  </a:txBody>
                  <a:tcPr marL="39327" marR="393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1 Título"/>
          <p:cNvSpPr>
            <a:spLocks noGrp="1"/>
          </p:cNvSpPr>
          <p:nvPr>
            <p:ph type="title" idx="4294967295"/>
          </p:nvPr>
        </p:nvSpPr>
        <p:spPr>
          <a:xfrm>
            <a:off x="6047656" y="-1860"/>
            <a:ext cx="3096344" cy="6239172"/>
          </a:xfrm>
        </p:spPr>
        <p:txBody>
          <a:bodyPr/>
          <a:lstStyle/>
          <a:p>
            <a:r>
              <a:rPr lang="es-ES_tradnl" sz="2800" b="1" dirty="0" smtClean="0">
                <a:solidFill>
                  <a:srgbClr val="FFC000"/>
                </a:solidFill>
              </a:rPr>
              <a:t>Cantidad de sitios arqueológicos en la provincia de Córdoba</a:t>
            </a:r>
            <a:r>
              <a:rPr lang="es-ES_tradnl" sz="2000" b="1" dirty="0" smtClean="0">
                <a:solidFill>
                  <a:srgbClr val="FFC000"/>
                </a:solidFill>
              </a:rPr>
              <a:t/>
            </a:r>
            <a:br>
              <a:rPr lang="es-ES_tradnl" sz="2000" b="1" dirty="0" smtClean="0">
                <a:solidFill>
                  <a:srgbClr val="FFC000"/>
                </a:solidFill>
              </a:rPr>
            </a:br>
            <a:r>
              <a:rPr lang="es-ES_tradnl" sz="2000" b="1" dirty="0">
                <a:solidFill>
                  <a:srgbClr val="FFC000"/>
                </a:solidFill>
              </a:rPr>
              <a:t/>
            </a:r>
            <a:br>
              <a:rPr lang="es-ES_tradnl" sz="2000" b="1" dirty="0">
                <a:solidFill>
                  <a:srgbClr val="FFC000"/>
                </a:solidFill>
              </a:rPr>
            </a:br>
            <a:r>
              <a:rPr lang="es-ES_tradnl" sz="2000" b="1" dirty="0" smtClean="0">
                <a:solidFill>
                  <a:schemeClr val="bg1"/>
                </a:solidFill>
              </a:rPr>
              <a:t>TOTAL DE SITIOS</a:t>
            </a:r>
            <a:br>
              <a:rPr lang="es-ES_tradnl" sz="2000" b="1" dirty="0" smtClean="0">
                <a:solidFill>
                  <a:schemeClr val="bg1"/>
                </a:solidFill>
              </a:rPr>
            </a:br>
            <a:r>
              <a:rPr lang="es-ES_tradnl" sz="2000" b="1" dirty="0" smtClean="0">
                <a:solidFill>
                  <a:srgbClr val="C00000"/>
                </a:solidFill>
              </a:rPr>
              <a:t>2017</a:t>
            </a:r>
            <a:r>
              <a:rPr lang="es-ES_tradnl" sz="2000" b="1" dirty="0" smtClean="0">
                <a:solidFill>
                  <a:schemeClr val="bg1"/>
                </a:solidFill>
              </a:rPr>
              <a:t/>
            </a:r>
            <a:br>
              <a:rPr lang="es-ES_tradnl" sz="2000" b="1" dirty="0" smtClean="0">
                <a:solidFill>
                  <a:schemeClr val="bg1"/>
                </a:solidFill>
              </a:rPr>
            </a:br>
            <a:r>
              <a:rPr lang="es-ES_tradnl" sz="2000" b="1" dirty="0">
                <a:solidFill>
                  <a:schemeClr val="bg1"/>
                </a:solidFill>
              </a:rPr>
              <a:t/>
            </a:r>
            <a:br>
              <a:rPr lang="es-ES_tradnl" sz="2000" b="1" dirty="0">
                <a:solidFill>
                  <a:schemeClr val="bg1"/>
                </a:solidFill>
              </a:rPr>
            </a:br>
            <a:r>
              <a:rPr lang="es-ES_tradnl" sz="2000" b="1" dirty="0" smtClean="0">
                <a:solidFill>
                  <a:schemeClr val="bg1"/>
                </a:solidFill>
              </a:rPr>
              <a:t>SITIOS ARQUEOLOGICOS</a:t>
            </a:r>
            <a:br>
              <a:rPr lang="es-ES_tradnl" sz="2000" b="1" dirty="0" smtClean="0">
                <a:solidFill>
                  <a:schemeClr val="bg1"/>
                </a:solidFill>
              </a:rPr>
            </a:br>
            <a:r>
              <a:rPr lang="es-ES_tradnl" sz="2000" b="1" dirty="0" smtClean="0">
                <a:solidFill>
                  <a:srgbClr val="FFCC66"/>
                </a:solidFill>
              </a:rPr>
              <a:t>1936</a:t>
            </a:r>
            <a:r>
              <a:rPr lang="es-ES_tradnl" sz="2000" b="1" dirty="0" smtClean="0">
                <a:solidFill>
                  <a:schemeClr val="bg1"/>
                </a:solidFill>
              </a:rPr>
              <a:t/>
            </a:r>
            <a:br>
              <a:rPr lang="es-ES_tradnl" sz="2000" b="1" dirty="0" smtClean="0">
                <a:solidFill>
                  <a:schemeClr val="bg1"/>
                </a:solidFill>
              </a:rPr>
            </a:br>
            <a:r>
              <a:rPr lang="es-ES_tradnl" sz="2000" b="1" dirty="0" smtClean="0">
                <a:solidFill>
                  <a:schemeClr val="bg1"/>
                </a:solidFill>
              </a:rPr>
              <a:t>FORTINES</a:t>
            </a:r>
            <a:br>
              <a:rPr lang="es-ES_tradnl" sz="2000" b="1" dirty="0" smtClean="0">
                <a:solidFill>
                  <a:schemeClr val="bg1"/>
                </a:solidFill>
              </a:rPr>
            </a:br>
            <a:r>
              <a:rPr lang="es-ES_tradnl" sz="2000" b="1" dirty="0" smtClean="0">
                <a:solidFill>
                  <a:srgbClr val="FFCC66"/>
                </a:solidFill>
              </a:rPr>
              <a:t>17</a:t>
            </a:r>
            <a:r>
              <a:rPr lang="es-ES_tradnl" sz="2000" b="1" dirty="0" smtClean="0">
                <a:solidFill>
                  <a:schemeClr val="bg1"/>
                </a:solidFill>
              </a:rPr>
              <a:t/>
            </a:r>
            <a:br>
              <a:rPr lang="es-ES_tradnl" sz="2000" b="1" dirty="0" smtClean="0">
                <a:solidFill>
                  <a:schemeClr val="bg1"/>
                </a:solidFill>
              </a:rPr>
            </a:br>
            <a:r>
              <a:rPr lang="es-ES_tradnl" sz="2000" b="1" dirty="0" smtClean="0">
                <a:solidFill>
                  <a:schemeClr val="bg1"/>
                </a:solidFill>
              </a:rPr>
              <a:t>MONUMENTOS HISTORICOS</a:t>
            </a:r>
            <a:br>
              <a:rPr lang="es-ES_tradnl" sz="2000" b="1" dirty="0" smtClean="0">
                <a:solidFill>
                  <a:schemeClr val="bg1"/>
                </a:solidFill>
              </a:rPr>
            </a:br>
            <a:r>
              <a:rPr lang="es-ES_tradnl" sz="2000" b="1" dirty="0" smtClean="0">
                <a:solidFill>
                  <a:srgbClr val="FFCC66"/>
                </a:solidFill>
              </a:rPr>
              <a:t>64</a:t>
            </a:r>
            <a:r>
              <a:rPr lang="es-ES_tradnl" sz="2000" b="1" dirty="0" smtClean="0">
                <a:solidFill>
                  <a:schemeClr val="bg1"/>
                </a:solidFill>
              </a:rPr>
              <a:t/>
            </a:r>
            <a:br>
              <a:rPr lang="es-ES_tradnl" sz="2000" b="1" dirty="0" smtClean="0">
                <a:solidFill>
                  <a:schemeClr val="bg1"/>
                </a:solidFill>
              </a:rPr>
            </a:br>
            <a:r>
              <a:rPr lang="es-ES_tradnl" sz="2000" b="1" dirty="0" smtClean="0">
                <a:solidFill>
                  <a:schemeClr val="bg1"/>
                </a:solidFill>
              </a:rPr>
              <a:t/>
            </a:r>
            <a:br>
              <a:rPr lang="es-ES_tradnl" sz="2000" b="1" dirty="0" smtClean="0">
                <a:solidFill>
                  <a:schemeClr val="bg1"/>
                </a:solidFill>
              </a:rPr>
            </a:br>
            <a:r>
              <a:rPr lang="es-ES_tradnl" sz="2000" b="1" dirty="0">
                <a:solidFill>
                  <a:srgbClr val="FFC000"/>
                </a:solidFill>
              </a:rPr>
              <a:t/>
            </a:r>
            <a:br>
              <a:rPr lang="es-ES_tradnl" sz="2000" b="1" dirty="0">
                <a:solidFill>
                  <a:srgbClr val="FFC000"/>
                </a:solidFill>
              </a:rPr>
            </a:br>
            <a:endParaRPr lang="es-ES" sz="2000" b="1" dirty="0">
              <a:solidFill>
                <a:srgbClr val="FFC000"/>
              </a:solidFill>
            </a:endParaRPr>
          </a:p>
        </p:txBody>
      </p:sp>
    </p:spTree>
    <p:extLst>
      <p:ext uri="{BB962C8B-B14F-4D97-AF65-F5344CB8AC3E}">
        <p14:creationId xmlns:p14="http://schemas.microsoft.com/office/powerpoint/2010/main" val="4064566035"/>
      </p:ext>
    </p:extLst>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1"/>
          </p:nvPr>
        </p:nvSpPr>
        <p:spPr/>
        <p:txBody>
          <a:bodyPr/>
          <a:lstStyle/>
          <a:p>
            <a:r>
              <a:rPr lang="es-ES_tradnl" sz="2800" b="1" dirty="0" smtClean="0">
                <a:solidFill>
                  <a:srgbClr val="FFCC66"/>
                </a:solidFill>
              </a:rPr>
              <a:t>ORIGEN DE LOS DATOS PARA INCORPORAR EL SITIO A LA BADACOR</a:t>
            </a:r>
            <a:endParaRPr lang="es-ES" sz="2800" b="1" dirty="0">
              <a:solidFill>
                <a:srgbClr val="FFCC66"/>
              </a:solidFill>
            </a:endParaRPr>
          </a:p>
        </p:txBody>
      </p:sp>
      <p:pic>
        <p:nvPicPr>
          <p:cNvPr id="2519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4464496" cy="66263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19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3573016"/>
            <a:ext cx="3286125" cy="1990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9136095"/>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aixaDeTexto 14"/>
          <p:cNvSpPr txBox="1">
            <a:spLocks noChangeArrowheads="1"/>
          </p:cNvSpPr>
          <p:nvPr/>
        </p:nvSpPr>
        <p:spPr bwMode="auto">
          <a:xfrm>
            <a:off x="2051720" y="744538"/>
            <a:ext cx="5473700" cy="523875"/>
          </a:xfrm>
          <a:prstGeom prst="rect">
            <a:avLst/>
          </a:prstGeom>
          <a:noFill/>
          <a:ln w="9525">
            <a:noFill/>
            <a:miter lim="800000"/>
            <a:headEnd/>
            <a:tailEnd/>
          </a:ln>
        </p:spPr>
        <p:txBody>
          <a:bodyPr>
            <a:spAutoFit/>
          </a:bodyPr>
          <a:lstStyle/>
          <a:p>
            <a:endParaRPr lang="es-ES" sz="2800" i="1">
              <a:solidFill>
                <a:srgbClr val="FFCC66"/>
              </a:solidFill>
              <a:latin typeface="Calibri" pitchFamily="34" charset="0"/>
            </a:endParaRPr>
          </a:p>
        </p:txBody>
      </p:sp>
      <p:pic>
        <p:nvPicPr>
          <p:cNvPr id="5127" name="Picture 7"/>
          <p:cNvPicPr>
            <a:picLocks noChangeAspect="1" noChangeArrowheads="1"/>
          </p:cNvPicPr>
          <p:nvPr/>
        </p:nvPicPr>
        <p:blipFill>
          <a:blip r:embed="rId2" cstate="print"/>
          <a:srcRect l="5683"/>
          <a:stretch>
            <a:fillRect/>
          </a:stretch>
        </p:blipFill>
        <p:spPr bwMode="auto">
          <a:xfrm>
            <a:off x="4000500" y="2928938"/>
            <a:ext cx="4857750" cy="3714750"/>
          </a:xfrm>
          <a:prstGeom prst="rect">
            <a:avLst/>
          </a:prstGeom>
          <a:noFill/>
          <a:ln w="9525">
            <a:noFill/>
            <a:miter lim="800000"/>
            <a:headEnd/>
            <a:tailEnd/>
          </a:ln>
          <a:effectLst>
            <a:outerShdw blurRad="50800" dist="38100" algn="l" rotWithShape="0">
              <a:prstClr val="black">
                <a:alpha val="40000"/>
              </a:prstClr>
            </a:outerShdw>
          </a:effectLst>
        </p:spPr>
      </p:pic>
      <p:graphicFrame>
        <p:nvGraphicFramePr>
          <p:cNvPr id="9" name="1 Gráfico"/>
          <p:cNvGraphicFramePr/>
          <p:nvPr>
            <p:extLst>
              <p:ext uri="{D42A27DB-BD31-4B8C-83A1-F6EECF244321}">
                <p14:modId xmlns:p14="http://schemas.microsoft.com/office/powerpoint/2010/main" val="1659845119"/>
              </p:ext>
            </p:extLst>
          </p:nvPr>
        </p:nvGraphicFramePr>
        <p:xfrm>
          <a:off x="0" y="4643446"/>
          <a:ext cx="4143404" cy="221455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1 Gráfico"/>
          <p:cNvGraphicFramePr/>
          <p:nvPr>
            <p:extLst>
              <p:ext uri="{D42A27DB-BD31-4B8C-83A1-F6EECF244321}">
                <p14:modId xmlns:p14="http://schemas.microsoft.com/office/powerpoint/2010/main" val="2807068460"/>
              </p:ext>
            </p:extLst>
          </p:nvPr>
        </p:nvGraphicFramePr>
        <p:xfrm>
          <a:off x="0" y="2714620"/>
          <a:ext cx="4214842" cy="2143140"/>
        </p:xfrm>
        <a:graphic>
          <a:graphicData uri="http://schemas.openxmlformats.org/drawingml/2006/chart">
            <c:chart xmlns:c="http://schemas.openxmlformats.org/drawingml/2006/chart" xmlns:r="http://schemas.openxmlformats.org/officeDocument/2006/relationships" r:id="rId4"/>
          </a:graphicData>
        </a:graphic>
      </p:graphicFrame>
      <p:grpSp>
        <p:nvGrpSpPr>
          <p:cNvPr id="2" name="17 Grupo"/>
          <p:cNvGrpSpPr/>
          <p:nvPr/>
        </p:nvGrpSpPr>
        <p:grpSpPr>
          <a:xfrm>
            <a:off x="441918" y="1714488"/>
            <a:ext cx="8117288" cy="1008000"/>
            <a:chOff x="441918" y="1714488"/>
            <a:chExt cx="8117288" cy="1008000"/>
          </a:xfrm>
          <a:effectLst>
            <a:outerShdw blurRad="50800" dist="38100" dir="5400000" algn="t" rotWithShape="0">
              <a:prstClr val="black">
                <a:alpha val="40000"/>
              </a:prstClr>
            </a:outerShdw>
          </a:effectLst>
        </p:grpSpPr>
        <p:pic>
          <p:nvPicPr>
            <p:cNvPr id="12" name="11 Imagen" descr="DSC01068.JPG"/>
            <p:cNvPicPr>
              <a:picLocks noChangeAspect="1"/>
            </p:cNvPicPr>
            <p:nvPr/>
          </p:nvPicPr>
          <p:blipFill>
            <a:blip r:embed="rId5" cstate="print"/>
            <a:stretch>
              <a:fillRect/>
            </a:stretch>
          </p:blipFill>
          <p:spPr>
            <a:xfrm>
              <a:off x="1785918" y="1714488"/>
              <a:ext cx="1334294" cy="1000132"/>
            </a:xfrm>
            <a:prstGeom prst="rect">
              <a:avLst/>
            </a:prstGeom>
            <a:ln>
              <a:noFill/>
            </a:ln>
            <a:effectLst>
              <a:outerShdw blurRad="292100" dist="139700" dir="2700000" algn="tl" rotWithShape="0">
                <a:srgbClr val="333333">
                  <a:alpha val="65000"/>
                </a:srgbClr>
              </a:outerShdw>
            </a:effectLst>
          </p:spPr>
        </p:pic>
        <p:pic>
          <p:nvPicPr>
            <p:cNvPr id="5128" name="Picture 8" descr="C:\Users\User\Documents\Thiago\proyecto SIG\fotos\Ampiza-Loma Negra\DSC08796.JPG"/>
            <p:cNvPicPr>
              <a:picLocks noChangeAspect="1" noChangeArrowheads="1"/>
            </p:cNvPicPr>
            <p:nvPr/>
          </p:nvPicPr>
          <p:blipFill>
            <a:blip r:embed="rId6" cstate="print"/>
            <a:srcRect/>
            <a:stretch>
              <a:fillRect/>
            </a:stretch>
          </p:blipFill>
          <p:spPr bwMode="auto">
            <a:xfrm>
              <a:off x="7215206" y="1714488"/>
              <a:ext cx="1344000" cy="1008000"/>
            </a:xfrm>
            <a:prstGeom prst="rect">
              <a:avLst/>
            </a:prstGeom>
            <a:noFill/>
            <a:effectLst>
              <a:outerShdw blurRad="50800" dist="38100" dir="2700000" algn="tl" rotWithShape="0">
                <a:prstClr val="black">
                  <a:alpha val="40000"/>
                </a:prstClr>
              </a:outerShdw>
            </a:effectLst>
          </p:spPr>
        </p:pic>
        <p:pic>
          <p:nvPicPr>
            <p:cNvPr id="5129" name="Picture 9" descr="C:\Users\User\Documents\Thiago\proyecto SIG\fotos\Huanchilla\DSC08546.JPG"/>
            <p:cNvPicPr>
              <a:picLocks noChangeAspect="1" noChangeArrowheads="1"/>
            </p:cNvPicPr>
            <p:nvPr/>
          </p:nvPicPr>
          <p:blipFill>
            <a:blip r:embed="rId7" cstate="print"/>
            <a:srcRect/>
            <a:stretch>
              <a:fillRect/>
            </a:stretch>
          </p:blipFill>
          <p:spPr bwMode="auto">
            <a:xfrm>
              <a:off x="3143240" y="1714488"/>
              <a:ext cx="1344000" cy="1008000"/>
            </a:xfrm>
            <a:prstGeom prst="rect">
              <a:avLst/>
            </a:prstGeom>
            <a:noFill/>
            <a:effectLst>
              <a:outerShdw blurRad="50800" dist="38100" dir="2700000" algn="tl" rotWithShape="0">
                <a:prstClr val="black">
                  <a:alpha val="40000"/>
                </a:prstClr>
              </a:outerShdw>
            </a:effectLst>
          </p:spPr>
        </p:pic>
        <p:pic>
          <p:nvPicPr>
            <p:cNvPr id="5130" name="Picture 10" descr="C:\Users\User\Documents\Thiago\proyecto SIG\fotos\adelia maria_cnel moldes_sampacho_c suco\DSCF4790.JPG"/>
            <p:cNvPicPr>
              <a:picLocks noChangeAspect="1" noChangeArrowheads="1"/>
            </p:cNvPicPr>
            <p:nvPr/>
          </p:nvPicPr>
          <p:blipFill>
            <a:blip r:embed="rId8" cstate="print"/>
            <a:srcRect/>
            <a:stretch>
              <a:fillRect/>
            </a:stretch>
          </p:blipFill>
          <p:spPr bwMode="auto">
            <a:xfrm>
              <a:off x="5857884" y="1714488"/>
              <a:ext cx="1344000" cy="1008000"/>
            </a:xfrm>
            <a:prstGeom prst="rect">
              <a:avLst/>
            </a:prstGeom>
            <a:noFill/>
            <a:effectLst>
              <a:outerShdw blurRad="50800" dist="38100" dir="2700000" algn="tl" rotWithShape="0">
                <a:prstClr val="black">
                  <a:alpha val="40000"/>
                </a:prstClr>
              </a:outerShdw>
            </a:effectLst>
          </p:spPr>
        </p:pic>
        <p:pic>
          <p:nvPicPr>
            <p:cNvPr id="5131" name="Picture 11" descr="C:\Users\User\Documents\Thiago\proyecto SIG\fotos\adelia maria_cnel moldes_sampacho_c suco\DSCF4988.JPG"/>
            <p:cNvPicPr>
              <a:picLocks noChangeAspect="1" noChangeArrowheads="1"/>
            </p:cNvPicPr>
            <p:nvPr/>
          </p:nvPicPr>
          <p:blipFill>
            <a:blip r:embed="rId9" cstate="print"/>
            <a:srcRect/>
            <a:stretch>
              <a:fillRect/>
            </a:stretch>
          </p:blipFill>
          <p:spPr bwMode="auto">
            <a:xfrm>
              <a:off x="4500562" y="1714488"/>
              <a:ext cx="1344000" cy="1008000"/>
            </a:xfrm>
            <a:prstGeom prst="rect">
              <a:avLst/>
            </a:prstGeom>
            <a:noFill/>
            <a:effectLst>
              <a:outerShdw blurRad="50800" dist="38100" dir="2700000" algn="tl" rotWithShape="0">
                <a:prstClr val="black">
                  <a:alpha val="40000"/>
                </a:prstClr>
              </a:outerShdw>
            </a:effectLst>
          </p:spPr>
        </p:pic>
        <p:pic>
          <p:nvPicPr>
            <p:cNvPr id="5132" name="Picture 12" descr="C:\Users\User\Documents\Thiago\proyecto SIG\fotos\Villa de Maria_Villa Allende\villa de maria (76).JPG"/>
            <p:cNvPicPr>
              <a:picLocks noChangeAspect="1" noChangeArrowheads="1"/>
            </p:cNvPicPr>
            <p:nvPr/>
          </p:nvPicPr>
          <p:blipFill>
            <a:blip r:embed="rId10" cstate="print"/>
            <a:srcRect/>
            <a:stretch>
              <a:fillRect/>
            </a:stretch>
          </p:blipFill>
          <p:spPr bwMode="auto">
            <a:xfrm>
              <a:off x="441918" y="1714488"/>
              <a:ext cx="1344000" cy="1008000"/>
            </a:xfrm>
            <a:prstGeom prst="rect">
              <a:avLst/>
            </a:prstGeom>
            <a:noFill/>
          </p:spPr>
        </p:pic>
      </p:grpSp>
    </p:spTree>
    <p:extLst>
      <p:ext uri="{BB962C8B-B14F-4D97-AF65-F5344CB8AC3E}">
        <p14:creationId xmlns:p14="http://schemas.microsoft.com/office/powerpoint/2010/main" val="2339848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1"/>
          </p:nvPr>
        </p:nvSpPr>
        <p:spPr/>
        <p:txBody>
          <a:bodyPr/>
          <a:lstStyle/>
          <a:p>
            <a:r>
              <a:rPr lang="es-ES_tradnl" sz="2800" b="1" dirty="0" smtClean="0">
                <a:solidFill>
                  <a:srgbClr val="FFCC66"/>
                </a:solidFill>
              </a:rPr>
              <a:t>NIVEL DE INTERVENCION DE LOS SITIOS REGISTRADOS EN LA BADACOR</a:t>
            </a:r>
            <a:endParaRPr lang="es-ES" sz="2800" b="1" dirty="0">
              <a:solidFill>
                <a:srgbClr val="FFCC66"/>
              </a:solidFill>
            </a:endParaRPr>
          </a:p>
        </p:txBody>
      </p:sp>
      <p:pic>
        <p:nvPicPr>
          <p:cNvPr id="2508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7"/>
            <a:ext cx="4680520" cy="6430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08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3" y="4769324"/>
            <a:ext cx="3744416" cy="1729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6675481"/>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1"/>
          </p:nvPr>
        </p:nvSpPr>
        <p:spPr>
          <a:xfrm>
            <a:off x="5436096" y="2555296"/>
            <a:ext cx="2725688" cy="1760240"/>
          </a:xfrm>
        </p:spPr>
        <p:txBody>
          <a:bodyPr/>
          <a:lstStyle/>
          <a:p>
            <a:r>
              <a:rPr lang="es-ES_tradnl" sz="3200" dirty="0" smtClean="0">
                <a:solidFill>
                  <a:srgbClr val="FFCC66"/>
                </a:solidFill>
              </a:rPr>
              <a:t>SITUACIÓN ACTUAL DE LOS SITIOS</a:t>
            </a:r>
            <a:endParaRPr lang="es-ES" sz="3200" dirty="0">
              <a:solidFill>
                <a:srgbClr val="FFCC66"/>
              </a:solidFill>
            </a:endParaRPr>
          </a:p>
        </p:txBody>
      </p:sp>
      <p:pic>
        <p:nvPicPr>
          <p:cNvPr id="2529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5040560" cy="6637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29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4725144"/>
            <a:ext cx="3594394" cy="20073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0093735"/>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1"/>
          </p:nvPr>
        </p:nvSpPr>
        <p:spPr>
          <a:xfrm>
            <a:off x="4572000" y="228600"/>
            <a:ext cx="3733800" cy="4352528"/>
          </a:xfrm>
        </p:spPr>
        <p:txBody>
          <a:bodyPr/>
          <a:lstStyle/>
          <a:p>
            <a:r>
              <a:rPr lang="es-ES_tradnl" sz="3200" dirty="0" smtClean="0">
                <a:solidFill>
                  <a:srgbClr val="FFCC66"/>
                </a:solidFill>
              </a:rPr>
              <a:t>SE PRESENTA UN RELEVAMIENTO DE TODOS LOS FECHADOS RADIOCARBONICOS PUBLICADOS</a:t>
            </a:r>
            <a:endParaRPr lang="es-ES" sz="3200" dirty="0">
              <a:solidFill>
                <a:srgbClr val="FFCC66"/>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1477858754"/>
              </p:ext>
            </p:extLst>
          </p:nvPr>
        </p:nvGraphicFramePr>
        <p:xfrm>
          <a:off x="179512" y="260648"/>
          <a:ext cx="3960441" cy="6192708"/>
        </p:xfrm>
        <a:graphic>
          <a:graphicData uri="http://schemas.openxmlformats.org/drawingml/2006/table">
            <a:tbl>
              <a:tblPr firstRow="1" firstCol="1" bandRow="1">
                <a:tableStyleId>{5C22544A-7EE6-4342-B048-85BDC9FD1C3A}</a:tableStyleId>
              </a:tblPr>
              <a:tblGrid>
                <a:gridCol w="406956"/>
                <a:gridCol w="500789"/>
                <a:gridCol w="569317"/>
                <a:gridCol w="632575"/>
                <a:gridCol w="184500"/>
                <a:gridCol w="374272"/>
                <a:gridCol w="293092"/>
                <a:gridCol w="261464"/>
                <a:gridCol w="737476"/>
              </a:tblGrid>
              <a:tr h="82599">
                <a:tc>
                  <a:txBody>
                    <a:bodyPr/>
                    <a:lstStyle/>
                    <a:p>
                      <a:pPr>
                        <a:lnSpc>
                          <a:spcPct val="115000"/>
                        </a:lnSpc>
                        <a:spcAft>
                          <a:spcPts val="0"/>
                        </a:spcAft>
                      </a:pPr>
                      <a:r>
                        <a:rPr lang="es-ES" sz="200">
                          <a:effectLst/>
                        </a:rPr>
                        <a:t>DEPARTAMENTO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PEDANIA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LOCALIDAD</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SITIO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CAPA/</a:t>
                      </a:r>
                      <a:br>
                        <a:rPr lang="es-ES" sz="100">
                          <a:effectLst/>
                        </a:rPr>
                      </a:br>
                      <a:r>
                        <a:rPr lang="es-ES" sz="100">
                          <a:effectLst/>
                        </a:rPr>
                        <a:t>COMP.</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FECHADO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CODIGO</a:t>
                      </a:r>
                      <a:br>
                        <a:rPr lang="es-ES" sz="200">
                          <a:effectLst/>
                        </a:rPr>
                      </a:br>
                      <a:r>
                        <a:rPr lang="es-ES" sz="200">
                          <a:effectLst/>
                        </a:rPr>
                        <a:t> LAB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MATERIAL</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BIBLIOGRAFIA</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CALAMUCHITA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CAÑADA DE ALVAREZ</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EMBALSE RIO TERCERO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CENTRAL NUCLEAR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3409+/-47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MTC-15147</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PAUTASSI 2011</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CALAMUCHITA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RIO III QUILLINZO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975+/-38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MTC13245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CALAMUCHITA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CAÑADA DE ALVAREZ</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QUILLINZO</a:t>
                      </a:r>
                      <a:endParaRPr lang="es-ES" sz="200">
                        <a:effectLst/>
                        <a:latin typeface="Calibri"/>
                        <a:ea typeface="Calibri"/>
                        <a:cs typeface="Times New Roman"/>
                      </a:endParaRPr>
                    </a:p>
                  </a:txBody>
                  <a:tcPr marL="8130" marR="8130" marT="0" marB="0" anchor="b"/>
                </a:tc>
                <a:tc gridSpan="2">
                  <a:txBody>
                    <a:bodyPr/>
                    <a:lstStyle/>
                    <a:p>
                      <a:pPr>
                        <a:lnSpc>
                          <a:spcPct val="115000"/>
                        </a:lnSpc>
                        <a:spcAft>
                          <a:spcPts val="0"/>
                        </a:spcAft>
                      </a:pPr>
                      <a:r>
                        <a:rPr lang="es-ES" sz="200">
                          <a:effectLst/>
                        </a:rPr>
                        <a:t>BANDA MERIDIONAL DEL LAGO</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695+/-20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UCI39104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COLON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VICENTE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GRANJA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GRANJA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1280+/-20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UCI22282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SALEGA, 2011. FABRA, M. Y GONZALEZ 2012</a:t>
                      </a:r>
                      <a:endParaRPr lang="es-ES" sz="200">
                        <a:effectLst/>
                        <a:latin typeface="Calibri"/>
                        <a:ea typeface="Calibri"/>
                        <a:cs typeface="Times New Roman"/>
                      </a:endParaRPr>
                    </a:p>
                  </a:txBody>
                  <a:tcPr marL="8130" marR="8130" marT="0" marB="0" anchor="b"/>
                </a:tc>
              </a:tr>
              <a:tr h="62288">
                <a:tc>
                  <a:txBody>
                    <a:bodyPr/>
                    <a:lstStyle/>
                    <a:p>
                      <a:pPr>
                        <a:lnSpc>
                          <a:spcPct val="115000"/>
                        </a:lnSpc>
                        <a:spcAft>
                          <a:spcPts val="0"/>
                        </a:spcAft>
                      </a:pPr>
                      <a:r>
                        <a:rPr lang="es-ES" sz="200">
                          <a:effectLst/>
                        </a:rPr>
                        <a:t>COLON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VICENTE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JESUS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ESTANCIA JESUS MARIA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1618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100">
                          <a:effectLst/>
                        </a:rPr>
                        <a:t>HTTP://WWW.CBA.GOV.AR/</a:t>
                      </a:r>
                      <a:endParaRPr lang="es-ES" sz="200">
                        <a:effectLst/>
                      </a:endParaRPr>
                    </a:p>
                    <a:p>
                      <a:pPr>
                        <a:lnSpc>
                          <a:spcPct val="115000"/>
                        </a:lnSpc>
                        <a:spcAft>
                          <a:spcPts val="0"/>
                        </a:spcAft>
                      </a:pPr>
                      <a:r>
                        <a:rPr lang="es-ES" sz="100">
                          <a:effectLst/>
                        </a:rPr>
                        <a:t>VERCANAL.JSP?IDCANAL=51179</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COLON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VICENTE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RIO CEBALLOS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GRUTA DE CANDONGA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10450+/-50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SRLA1062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CORNERO Y NEVES 2011</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CEMENTERIO VIEJO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5240+/-140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LAGUENS. A. 1999</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CEMENTERIO VIEJO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4970+/-120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LAGUENS. A. 1999</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CHUÑA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RANCHITO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2950+/-180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SCHOBINGER 1973, LAGUENS 1994</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CHUÑA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RANCHITO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370+/-45</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LAGUENS. A. Y M. BONNIN 2009</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CRUZ DEL EJE</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RIO YUSPE 11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1540+/-50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LP-1658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2007</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CRUZ DEL EJE</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RIO YUSPE 11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1170+/-50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LP-1449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RECALDE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CRUZ DEL EJE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ROSARIO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GIGANTES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RIO YUSPE 14</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640+/-70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LP1514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2005</a:t>
                      </a:r>
                      <a:endParaRPr lang="es-ES" sz="200">
                        <a:effectLst/>
                        <a:latin typeface="Calibri"/>
                        <a:ea typeface="Calibri"/>
                        <a:cs typeface="Times New Roman"/>
                      </a:endParaRPr>
                    </a:p>
                  </a:txBody>
                  <a:tcPr marL="8130" marR="8130" marT="0" marB="0" anchor="b"/>
                </a:tc>
              </a:tr>
              <a:tr h="62288">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ONGAMIRA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DEODORO ROCA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SECTOR 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6550+/-150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GR-5414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VOGEL Y LERMAN 1969</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ONGAMIRA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DEODORO ROCA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SECTOR 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1915+/-45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MTC14158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F.</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CATTANEO, IZETA Y TAKIGAMI 2013</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ONGAMIRA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DEODORO ROCA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SECTOR 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3043+/-41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MTC14144 </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CATTANEO, IZETA Y TAKIGAMI 2013</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ONGAMIRA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DEODORO ROCA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SECTOR 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3390+/-37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AA93736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CATTANEO, IZETA Y TAKIGAMI 2013</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ONGAMIRA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DEODORO ROCA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SECTOR 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3515+/-37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AA93737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CATTANEO, IZETA Y TAKIGAMI 2013</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ONGAMIRA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DEODORO ROCA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SECTOR 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3984+/-38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AA93738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CATTANEO, IZETA Y TAKIGAMI 2013</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ONGAMIRA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DEODORO ROCA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SECTOR 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4562+/39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AA93739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CATTANEO, IZETA Y TAKIGAMI 2013</a:t>
                      </a:r>
                      <a:endParaRPr lang="es-ES" sz="200">
                        <a:effectLst/>
                        <a:latin typeface="Calibri"/>
                        <a:ea typeface="Calibri"/>
                        <a:cs typeface="Times New Roman"/>
                      </a:endParaRPr>
                    </a:p>
                  </a:txBody>
                  <a:tcPr marL="8130" marR="8130" marT="0" marB="0" anchor="b"/>
                </a:tc>
              </a:tr>
              <a:tr h="125170">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ALTA GRACIA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ALTA GRACIA</a:t>
                      </a:r>
                      <a:endParaRPr lang="es-ES" sz="200">
                        <a:effectLst/>
                        <a:latin typeface="Calibri"/>
                        <a:ea typeface="Calibri"/>
                        <a:cs typeface="Times New Roman"/>
                      </a:endParaRPr>
                    </a:p>
                  </a:txBody>
                  <a:tcPr marL="8130" marR="8130" marT="0" marB="0" anchor="b"/>
                </a:tc>
                <a:tc gridSpan="2">
                  <a:txBody>
                    <a:bodyPr/>
                    <a:lstStyle/>
                    <a:p>
                      <a:pPr>
                        <a:lnSpc>
                          <a:spcPct val="115000"/>
                        </a:lnSpc>
                        <a:spcAft>
                          <a:spcPts val="0"/>
                        </a:spcAft>
                      </a:pPr>
                      <a:r>
                        <a:rPr lang="es-ES" sz="200">
                          <a:effectLst/>
                        </a:rPr>
                        <a:t>EA. JESUITICA DE ALTA GRACIA</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1643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HTTP://WWW.CBA.GOV.AR/</a:t>
                      </a:r>
                    </a:p>
                    <a:p>
                      <a:pPr>
                        <a:lnSpc>
                          <a:spcPct val="115000"/>
                        </a:lnSpc>
                        <a:spcAft>
                          <a:spcPts val="0"/>
                        </a:spcAft>
                      </a:pPr>
                      <a:r>
                        <a:rPr lang="es-ES" sz="200">
                          <a:effectLst/>
                        </a:rPr>
                        <a:t>VERCANAL.JSP?IDCANAL=51179</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YACOPAMPA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623+/-42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MTC13255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gridSpan="2">
                  <a:txBody>
                    <a:bodyPr/>
                    <a:lstStyle/>
                    <a:p>
                      <a:pPr>
                        <a:lnSpc>
                          <a:spcPct val="115000"/>
                        </a:lnSpc>
                        <a:spcAft>
                          <a:spcPts val="0"/>
                        </a:spcAft>
                      </a:pPr>
                      <a:r>
                        <a:rPr lang="es-ES" sz="200">
                          <a:effectLst/>
                        </a:rPr>
                        <a:t>SAN ANTONIO DE NUNSACAT</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387+/-41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JUAREZ CELMAN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gridSpan="2">
                  <a:txBody>
                    <a:bodyPr/>
                    <a:lstStyle/>
                    <a:p>
                      <a:pPr>
                        <a:lnSpc>
                          <a:spcPct val="115000"/>
                        </a:lnSpc>
                        <a:spcAft>
                          <a:spcPts val="0"/>
                        </a:spcAft>
                      </a:pPr>
                      <a:r>
                        <a:rPr lang="es-ES" sz="200">
                          <a:effectLst/>
                        </a:rPr>
                        <a:t>FUERTE DE LA PUNTA DEL SAUCE</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1752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MAYOL LAFERRERE, ALBERTO ABECASIS</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JUAREZ CELMAN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FORTIN DEL PILAR</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1796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MAYOL LAFERRERE, ALBERTO ABECASIS</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JUAREZ CELMAN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FORTIN SAN CARLOS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1785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MAYOL LAFERRERE, ALBERTO ABECASIS</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JUAREZ CELMAN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CARLOTA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FORTIN DE LA REDUCCION</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1779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MAYOL LAFERRERE, ALBERTO ABECASIS</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CERCO DE LA CUEVA 3</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390+/-60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LP-1709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RECALDE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PLAYA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YACOPAMPA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1360+/-60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LP-1812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2007</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PLAYA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CHARQUINA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1060+/-60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LP-1882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2007</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SALSACATE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TALA CAÑADA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TALAININ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740+/-60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LP-1450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2007</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PLAYA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ROSCA YACO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705+/-131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MTC13252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PLAYA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CERRO COLORADO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664+/-150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MTC13216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PLAYA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ISCHILIN</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459+/-38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MTC13256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CHARQUINA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CHARQUINA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445+/-38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MTC13253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PLAYA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CHARQUINA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1190+/-70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LP-2060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SEMILLA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GUASAPAMPA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PLAYA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CHARQUINA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1090+/-40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LP-2417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SEMILLA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SALSACATE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TALA CAÑADA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TALAININ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980+/-60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LP-2252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SALSACATE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TALA CAÑADA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TALAININ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900+/-50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LP-2269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MINAS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SALSACATE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TALA CAÑADA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TALAININ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740+/-60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LP-1450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POCHO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SALSACATE</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CRUZ CHIQUITA 3</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2466+/-51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AA68147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GIARDINO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LAS CHACRAS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466+/-45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AA68142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F.</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FALDA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PUESTO LA ESQUINA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365+/-38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AA64816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FALDA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PUESTO LA ESQUINA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362+/-43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AA64815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C1A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11010+/-80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LP-1506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Y ROLDAN 2005</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3</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9790+/-60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LP-1420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Y ROLDAN 2005</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EL GAUCHO 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7160+/-90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LP-1722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2007</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C1B</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7108+/-74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AA68145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ET AL.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GIARDINO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LAS CHACRAS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3819+/-55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AA64822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F.</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2007</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EL GAUCHO 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3700+/-70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LP-1612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EL GAUCHO 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3590+/-60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LP-1599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2007</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2990+/-70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LP-1502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2007</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2770+/-80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LP-1287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ROLDAN ET AL. 2005</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1690+/-70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LP-1604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RIVERO 2007</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TALA CAÑADA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TALA CAÑADA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1028+/-40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AA64820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SEMILLA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DE CHARACATO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ALGARROBOS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949+/-40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AA64818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2007</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TALA CAÑADA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ARROYO TALA CAÑADA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900+/-70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LP-1511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GIARDINO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LAS CHACRAS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854+/-39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AA62338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GIARDINO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LAS CHACRAS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716+/-39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AA62339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0027">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C3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670+/-50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LP-1278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ROLDAN ET AL. 2005</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FALDA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ALTO DE LA CAL 1</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644+/-36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AA64817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GIARDINO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LAS CHACRAS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560+/-45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AA68143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F.</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ANTONIO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GIARDINO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LAS CHACRAS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525+/-36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AA64819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SEMILLA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MEDINA 2008</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COPACABANA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CHUÑA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CHUÑA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1000+/-180A.C.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SCHOBINGER 1973</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EL VADO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2156+/-86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MTC12808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SANTIAGO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CUESTA BLANCA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1080+/-40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MTC13249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DOLORES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ESTEBAN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ESTEBAN</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965+/-15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UCI39103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SANTIAGO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COPINA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680+/-40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MTC13248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SANTIAGO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COPINA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2707+/-61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MTC14027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TALA HUASI</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TALA HUASI</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970+/-110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LP-2362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5</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593+/-41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AA92443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ALTO 5</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450+/-90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LP-2331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CARBON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PASTOR ET AL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PUNILLA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CARLOS PAZ</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LAGO SAN ROQUE</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3500+/-110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LP167</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FIGINI, A ET AL. 1990</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ROQUE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gridSpan="2">
                  <a:txBody>
                    <a:bodyPr/>
                    <a:lstStyle/>
                    <a:p>
                      <a:pPr>
                        <a:lnSpc>
                          <a:spcPct val="115000"/>
                        </a:lnSpc>
                        <a:spcAft>
                          <a:spcPts val="0"/>
                        </a:spcAft>
                      </a:pPr>
                      <a:r>
                        <a:rPr lang="es-ES" sz="200">
                          <a:effectLst/>
                        </a:rPr>
                        <a:t>PIRCA DIVISORIA DE ESTANCIAS</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1900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PARADELA, H. Y RIVERO, D. 2006</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BARTOLOME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ALPA CORRAL</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COCHA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4530+/-80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D´ANDREA Y NORES 1997</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BARTOLOME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ALPA CORRAL</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ALPA CORRAL</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44450+/-80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D´ANDREA Y NORES 1997</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PIEDRA DEL AGUILA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100">
                          <a:effectLst/>
                        </a:rPr>
                        <a:t>S8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1900+/-100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LP280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AUSTRAL Y ROCCHIETTI 1995</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CHAÑAR DEL TIO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1500+/-100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LP304</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GILI 2011</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gridSpan="2">
                  <a:txBody>
                    <a:bodyPr/>
                    <a:lstStyle/>
                    <a:p>
                      <a:pPr>
                        <a:lnSpc>
                          <a:spcPct val="115000"/>
                        </a:lnSpc>
                        <a:spcAft>
                          <a:spcPts val="0"/>
                        </a:spcAft>
                      </a:pPr>
                      <a:r>
                        <a:rPr lang="es-ES" sz="200">
                          <a:effectLst/>
                        </a:rPr>
                        <a:t>ALERO INTIHUASI 5 - CASA PINTADA</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780+-100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 366 </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AUSTRAL Y ROCCHIETTI 1995</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CERRO INTIHUASI</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ZAINO 2</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2840+/-10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 1726</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GILI 2011</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CERRO INTIHUASI</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ALERO 1 DEL ABRA CHICA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1750+/-110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 426</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GILI 2011</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CUARTO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ACHIRAS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CHORRO DE BORJA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570+/-110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LP1650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GILI 2011</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PRIMERO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CASTAÑO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PARA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DIQUECITO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1192+/-20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MTC13247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PRIMERO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CASTAÑO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PARA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DIQUECITO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937+/-150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MTC13214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PRIMERO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CASTAÑO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PARA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DIQUECITO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750+/-85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MTC12807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RIO PRIMERO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CASTAÑO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PARA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DIQUECITO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1911+/-59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MTC14023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RIO PRIMERO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CASTAÑO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PARA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DIQUECITO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698+/-42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AA93743</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RIO PRIMERO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CASTAÑO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PARA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EL DIQUECITO</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537+/-57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MTC14022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RIO SEGUNDO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JOSE</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RINCON II</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520+/-15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UCI22285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RIO SEGUNDO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JOSE</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gridSpan="2">
                  <a:txBody>
                    <a:bodyPr/>
                    <a:lstStyle/>
                    <a:p>
                      <a:pPr>
                        <a:lnSpc>
                          <a:spcPct val="115000"/>
                        </a:lnSpc>
                        <a:spcAft>
                          <a:spcPts val="0"/>
                        </a:spcAft>
                      </a:pPr>
                      <a:r>
                        <a:rPr lang="es-ES" sz="200">
                          <a:effectLst/>
                        </a:rPr>
                        <a:t>COSTASACATE. CAMPO LERDA</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616+/-58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MTC14026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 ALBERTO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BARTOLOME</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ALPA CORRAL</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INDIA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5000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ULISES D´ANDREA, BEATRIZ NORES</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 JAVIER</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AMBUL</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PNQC</a:t>
                      </a:r>
                      <a:endParaRPr lang="es-ES" sz="200">
                        <a:effectLst/>
                        <a:latin typeface="Calibri"/>
                        <a:ea typeface="Calibri"/>
                        <a:cs typeface="Times New Roman"/>
                      </a:endParaRPr>
                    </a:p>
                  </a:txBody>
                  <a:tcPr marL="8130" marR="8130" marT="0" marB="0" anchor="b"/>
                </a:tc>
                <a:tc gridSpan="2">
                  <a:txBody>
                    <a:bodyPr/>
                    <a:lstStyle/>
                    <a:p>
                      <a:pPr>
                        <a:lnSpc>
                          <a:spcPct val="115000"/>
                        </a:lnSpc>
                        <a:spcAft>
                          <a:spcPts val="0"/>
                        </a:spcAft>
                      </a:pPr>
                      <a:r>
                        <a:rPr lang="es-ES" sz="200">
                          <a:effectLst/>
                        </a:rPr>
                        <a:t>EX CASCO ESTANCIA LA TRINIDAD</a:t>
                      </a:r>
                      <a:endParaRPr lang="es-ES" sz="200">
                        <a:effectLst/>
                        <a:latin typeface="Calibri"/>
                        <a:ea typeface="Calibri"/>
                        <a:cs typeface="Times New Roman"/>
                      </a:endParaRPr>
                    </a:p>
                  </a:txBody>
                  <a:tcPr marL="8130" marR="8130" marT="0" marB="0" anchor="b"/>
                </a:tc>
                <a:tc hMerge="1">
                  <a:txBody>
                    <a:bodyPr/>
                    <a:lstStyle/>
                    <a:p>
                      <a:endParaRPr lang="es-ES"/>
                    </a:p>
                  </a:txBody>
                  <a:tcPr/>
                </a:tc>
                <a:tc>
                  <a:txBody>
                    <a:bodyPr/>
                    <a:lstStyle/>
                    <a:p>
                      <a:pPr>
                        <a:lnSpc>
                          <a:spcPct val="115000"/>
                        </a:lnSpc>
                        <a:spcAft>
                          <a:spcPts val="0"/>
                        </a:spcAft>
                      </a:pPr>
                      <a:r>
                        <a:rPr lang="es-ES" sz="200">
                          <a:effectLst/>
                        </a:rPr>
                        <a:t>1895 d.C.</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PARADELA, H. Y RIVERO, D. 2006</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 JAVIER</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DOLORES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LOMA BOLA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LOMA BOLA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954+/-85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MTC12806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 JAVIER</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ROSAS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VILLA DE LAS ROSAS</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GUASMARA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920+/-20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UCI22281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 JUSTO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CONCEPCION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COLONIA MULLER</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COLONIA MULLER</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1585+/-15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UCI39102</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2008</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 JUSTO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CASTAÑO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LAGUNA MAR CHIQUITA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ORIHUELA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1045+/-15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UCI39101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 JUSTO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CONCEPCION</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EL MISTOLAR</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690+/-85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MTC12805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 JUSTO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CONCEPCION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MARULL</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MAR CHIQUITA MARULL</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1191+/-58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MTC14024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 JUSTO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CONCEPCION</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MIRAMAR</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ISLA ORIHUELA</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761+/-45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AA93746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POTRERO DE GARAY</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POTRERO DE GARAY</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POTRERO DE GARAY</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310+/-75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I-11-697</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BERBERIAN 1984</a:t>
                      </a:r>
                      <a:endParaRPr lang="es-ES" sz="200">
                        <a:effectLst/>
                        <a:latin typeface="Calibri"/>
                        <a:ea typeface="Calibri"/>
                        <a:cs typeface="Times New Roman"/>
                      </a:endParaRPr>
                    </a:p>
                  </a:txBody>
                  <a:tcPr marL="8130" marR="8130" marT="0" marB="0" anchor="b"/>
                </a:tc>
              </a:tr>
              <a:tr h="125170">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ISIDRO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SERRANITA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MOLINOS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903+/-150</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MARCELLINO, A., BERBERIAN, E. Y PEREZ, J. 1967</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ISIDRO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SERRANITA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MOLINOS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995+/-161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MTC13246</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ISIDRO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SERRANITA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MOLINOS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981+/-41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MTC13251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ISIDRO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SERRANITA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MOLINOS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881+/-150</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MTC13215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42823">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ISIDRO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SERRANITA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MOLINOS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420+/-41</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MTC13254</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 Y GONZALEZ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ISIDRO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SERRANITA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MOLINOS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889+/-59</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MTC14028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FABRA,GONZALEZ Y SALEGA 2012</a:t>
                      </a:r>
                      <a:endParaRPr lang="es-ES" sz="200">
                        <a:effectLst/>
                        <a:latin typeface="Calibri"/>
                        <a:ea typeface="Calibri"/>
                        <a:cs typeface="Times New Roman"/>
                      </a:endParaRPr>
                    </a:p>
                  </a:txBody>
                  <a:tcPr marL="8130" marR="8130" marT="0" marB="0" anchor="b"/>
                </a:tc>
              </a:tr>
              <a:tr h="82599">
                <a:tc>
                  <a:txBody>
                    <a:bodyPr/>
                    <a:lstStyle/>
                    <a:p>
                      <a:pPr>
                        <a:lnSpc>
                          <a:spcPct val="115000"/>
                        </a:lnSpc>
                        <a:spcAft>
                          <a:spcPts val="0"/>
                        </a:spcAft>
                      </a:pPr>
                      <a:r>
                        <a:rPr lang="es-ES" sz="200">
                          <a:effectLst/>
                        </a:rPr>
                        <a:t>SANTA MARIA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SAN ISIDRO</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LA SERRANITA</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LOS MOLINOS</a:t>
                      </a:r>
                      <a:endParaRPr lang="es-ES" sz="200">
                        <a:effectLst/>
                        <a:latin typeface="Calibri"/>
                        <a:ea typeface="Calibri"/>
                        <a:cs typeface="Times New Roman"/>
                      </a:endParaRPr>
                    </a:p>
                  </a:txBody>
                  <a:tcPr marL="8130" marR="8130" marT="0" marB="0" anchor="b"/>
                </a:tc>
                <a:tc>
                  <a:txBody>
                    <a:bodyPr/>
                    <a:lstStyle/>
                    <a:p>
                      <a:pPr>
                        <a:lnSpc>
                          <a:spcPct val="115000"/>
                        </a:lnSpc>
                      </a:pPr>
                      <a:endParaRPr lang="es-ES" sz="200">
                        <a:effectLst/>
                        <a:latin typeface="Calibri"/>
                      </a:endParaRPr>
                    </a:p>
                  </a:txBody>
                  <a:tcPr marL="8130" marR="8130" marT="0" marB="0" anchor="b"/>
                </a:tc>
                <a:tc>
                  <a:txBody>
                    <a:bodyPr/>
                    <a:lstStyle/>
                    <a:p>
                      <a:pPr>
                        <a:lnSpc>
                          <a:spcPct val="115000"/>
                        </a:lnSpc>
                        <a:spcAft>
                          <a:spcPts val="0"/>
                        </a:spcAft>
                      </a:pPr>
                      <a:r>
                        <a:rPr lang="es-ES" sz="200">
                          <a:effectLst/>
                        </a:rPr>
                        <a:t>383+/-58</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MTC14025</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a:effectLst/>
                        </a:rPr>
                        <a:t>OSEO H.</a:t>
                      </a:r>
                      <a:endParaRPr lang="es-ES" sz="200">
                        <a:effectLst/>
                        <a:latin typeface="Calibri"/>
                        <a:ea typeface="Calibri"/>
                        <a:cs typeface="Times New Roman"/>
                      </a:endParaRPr>
                    </a:p>
                  </a:txBody>
                  <a:tcPr marL="8130" marR="8130" marT="0" marB="0" anchor="b"/>
                </a:tc>
                <a:tc>
                  <a:txBody>
                    <a:bodyPr/>
                    <a:lstStyle/>
                    <a:p>
                      <a:pPr>
                        <a:lnSpc>
                          <a:spcPct val="115000"/>
                        </a:lnSpc>
                        <a:spcAft>
                          <a:spcPts val="0"/>
                        </a:spcAft>
                      </a:pPr>
                      <a:r>
                        <a:rPr lang="es-ES" sz="200" dirty="0">
                          <a:effectLst/>
                        </a:rPr>
                        <a:t>FABRA,GONZALEZ Y SALEGA 2012</a:t>
                      </a:r>
                      <a:endParaRPr lang="es-ES" sz="200" dirty="0">
                        <a:effectLst/>
                        <a:latin typeface="Calibri"/>
                        <a:ea typeface="Calibri"/>
                        <a:cs typeface="Times New Roman"/>
                      </a:endParaRPr>
                    </a:p>
                  </a:txBody>
                  <a:tcPr marL="8130" marR="8130" marT="0" marB="0" anchor="b"/>
                </a:tc>
              </a:tr>
            </a:tbl>
          </a:graphicData>
        </a:graphic>
      </p:graphicFrame>
    </p:spTree>
    <p:extLst>
      <p:ext uri="{BB962C8B-B14F-4D97-AF65-F5344CB8AC3E}">
        <p14:creationId xmlns:p14="http://schemas.microsoft.com/office/powerpoint/2010/main" val="2136126427"/>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quarter" idx="11"/>
          </p:nvPr>
        </p:nvSpPr>
        <p:spPr/>
        <p:txBody>
          <a:bodyPr/>
          <a:lstStyle/>
          <a:p>
            <a:r>
              <a:rPr lang="es-ES_tradnl" sz="3200" dirty="0" smtClean="0">
                <a:solidFill>
                  <a:srgbClr val="FFCC66"/>
                </a:solidFill>
              </a:rPr>
              <a:t> SE PRESENTA UN COMPENDIO BIBLIOGRÁFICO</a:t>
            </a:r>
          </a:p>
          <a:p>
            <a:r>
              <a:rPr lang="es-ES_tradnl" sz="3200" dirty="0" smtClean="0">
                <a:solidFill>
                  <a:srgbClr val="FFCC66"/>
                </a:solidFill>
              </a:rPr>
              <a:t>DE TODO EL MATERIAL DISPONIBLE</a:t>
            </a:r>
            <a:endParaRPr lang="es-ES" sz="3200" dirty="0">
              <a:solidFill>
                <a:srgbClr val="FFCC66"/>
              </a:solidFill>
            </a:endParaRPr>
          </a:p>
        </p:txBody>
      </p:sp>
      <p:pic>
        <p:nvPicPr>
          <p:cNvPr id="25600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837" t="21295" r="16513" b="2963"/>
          <a:stretch/>
        </p:blipFill>
        <p:spPr bwMode="auto">
          <a:xfrm>
            <a:off x="323528" y="476672"/>
            <a:ext cx="3771900" cy="5194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8752213"/>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IZETA ET AL 2012B RIO CUARTO - copia\montes 1950.jpg"/>
          <p:cNvPicPr>
            <a:picLocks noChangeAspect="1" noChangeArrowheads="1"/>
          </p:cNvPicPr>
          <p:nvPr/>
        </p:nvPicPr>
        <p:blipFill>
          <a:blip r:embed="rId2" cstate="print"/>
          <a:srcRect l="18318" t="16199" r="24437" b="10906"/>
          <a:stretch>
            <a:fillRect/>
          </a:stretch>
        </p:blipFill>
        <p:spPr bwMode="auto">
          <a:xfrm>
            <a:off x="251520" y="3091446"/>
            <a:ext cx="3571900" cy="3214710"/>
          </a:xfrm>
          <a:prstGeom prst="rect">
            <a:avLst/>
          </a:prstGeom>
          <a:ln>
            <a:noFill/>
          </a:ln>
          <a:effectLst>
            <a:outerShdw blurRad="292100" dist="139700" dir="2700000" algn="tl" rotWithShape="0">
              <a:srgbClr val="333333">
                <a:alpha val="65000"/>
              </a:srgbClr>
            </a:outerShdw>
          </a:effectLst>
        </p:spPr>
      </p:pic>
      <p:pic>
        <p:nvPicPr>
          <p:cNvPr id="5" name="4 Imagen" descr="174 sitios (2).jpg"/>
          <p:cNvPicPr>
            <a:picLocks noChangeAspect="1"/>
          </p:cNvPicPr>
          <p:nvPr/>
        </p:nvPicPr>
        <p:blipFill>
          <a:blip r:embed="rId3" cstate="print"/>
          <a:srcRect l="7510" r="28286"/>
          <a:stretch>
            <a:fillRect/>
          </a:stretch>
        </p:blipFill>
        <p:spPr bwMode="auto">
          <a:xfrm>
            <a:off x="251520" y="9538"/>
            <a:ext cx="2555474" cy="3068960"/>
          </a:xfrm>
          <a:prstGeom prst="rect">
            <a:avLst/>
          </a:prstGeom>
          <a:noFill/>
          <a:ln w="9525">
            <a:noFill/>
            <a:miter lim="800000"/>
            <a:headEnd/>
            <a:tailEnd/>
          </a:ln>
        </p:spPr>
      </p:pic>
      <p:sp>
        <p:nvSpPr>
          <p:cNvPr id="6" name="5 CuadroTexto"/>
          <p:cNvSpPr txBox="1"/>
          <p:nvPr/>
        </p:nvSpPr>
        <p:spPr>
          <a:xfrm>
            <a:off x="2943791" y="476672"/>
            <a:ext cx="4032448" cy="923330"/>
          </a:xfrm>
          <a:prstGeom prst="rect">
            <a:avLst/>
          </a:prstGeom>
          <a:noFill/>
        </p:spPr>
        <p:txBody>
          <a:bodyPr wrap="square" rtlCol="0">
            <a:spAutoFit/>
          </a:bodyPr>
          <a:lstStyle/>
          <a:p>
            <a:r>
              <a:rPr lang="es-ES_tradnl" b="1" dirty="0" smtClean="0">
                <a:solidFill>
                  <a:srgbClr val="FFC000"/>
                </a:solidFill>
              </a:rPr>
              <a:t>Mapa construido sobre la información de </a:t>
            </a:r>
            <a:r>
              <a:rPr lang="es-ES_tradnl" b="1" dirty="0" smtClean="0">
                <a:solidFill>
                  <a:srgbClr val="FFC000"/>
                </a:solidFill>
              </a:rPr>
              <a:t>Berberián  et al 1984</a:t>
            </a:r>
            <a:endParaRPr lang="es-ES" b="1" dirty="0">
              <a:solidFill>
                <a:srgbClr val="FFC000"/>
              </a:solidFill>
            </a:endParaRPr>
          </a:p>
        </p:txBody>
      </p:sp>
      <p:sp>
        <p:nvSpPr>
          <p:cNvPr id="7" name="6 CuadroTexto"/>
          <p:cNvSpPr txBox="1"/>
          <p:nvPr/>
        </p:nvSpPr>
        <p:spPr>
          <a:xfrm>
            <a:off x="-30584" y="6217840"/>
            <a:ext cx="4779764" cy="646331"/>
          </a:xfrm>
          <a:prstGeom prst="rect">
            <a:avLst/>
          </a:prstGeom>
          <a:noFill/>
        </p:spPr>
        <p:txBody>
          <a:bodyPr wrap="square" rtlCol="0">
            <a:spAutoFit/>
          </a:bodyPr>
          <a:lstStyle/>
          <a:p>
            <a:r>
              <a:rPr lang="es-ES_tradnl" b="1" dirty="0" smtClean="0">
                <a:solidFill>
                  <a:srgbClr val="FFC000"/>
                </a:solidFill>
              </a:rPr>
              <a:t>Mapa construido sobre </a:t>
            </a:r>
            <a:r>
              <a:rPr lang="es-ES_tradnl" b="1" dirty="0" smtClean="0">
                <a:solidFill>
                  <a:srgbClr val="FFC000"/>
                </a:solidFill>
              </a:rPr>
              <a:t>la</a:t>
            </a:r>
          </a:p>
          <a:p>
            <a:r>
              <a:rPr lang="es-ES_tradnl" b="1" dirty="0" smtClean="0">
                <a:solidFill>
                  <a:srgbClr val="FFC000"/>
                </a:solidFill>
              </a:rPr>
              <a:t> </a:t>
            </a:r>
            <a:r>
              <a:rPr lang="es-ES_tradnl" b="1" dirty="0" smtClean="0">
                <a:solidFill>
                  <a:srgbClr val="FFC000"/>
                </a:solidFill>
              </a:rPr>
              <a:t>información del FDAM</a:t>
            </a:r>
            <a:endParaRPr lang="es-ES" b="1" dirty="0">
              <a:solidFill>
                <a:srgbClr val="FFC000"/>
              </a:solidFill>
            </a:endParaRPr>
          </a:p>
        </p:txBody>
      </p:sp>
      <p:sp>
        <p:nvSpPr>
          <p:cNvPr id="8" name="7 CuadroTexto"/>
          <p:cNvSpPr txBox="1"/>
          <p:nvPr/>
        </p:nvSpPr>
        <p:spPr>
          <a:xfrm>
            <a:off x="2655252" y="1916832"/>
            <a:ext cx="2615620" cy="923330"/>
          </a:xfrm>
          <a:prstGeom prst="rect">
            <a:avLst/>
          </a:prstGeom>
          <a:noFill/>
        </p:spPr>
        <p:txBody>
          <a:bodyPr wrap="square" rtlCol="0">
            <a:spAutoFit/>
          </a:bodyPr>
          <a:lstStyle/>
          <a:p>
            <a:pPr algn="r"/>
            <a:r>
              <a:rPr lang="es-ES_tradnl" b="1" dirty="0" smtClean="0">
                <a:solidFill>
                  <a:srgbClr val="FFC000"/>
                </a:solidFill>
              </a:rPr>
              <a:t>Mapa construido sobre la información de BADACOR</a:t>
            </a:r>
            <a:endParaRPr lang="es-ES" b="1" dirty="0">
              <a:solidFill>
                <a:srgbClr val="FFC000"/>
              </a:solidFill>
            </a:endParaRPr>
          </a:p>
        </p:txBody>
      </p:sp>
      <p:pic>
        <p:nvPicPr>
          <p:cNvPr id="254978" name="Picture 2" descr="E:\LIBRO LISTO PARA correccion de Izeta\005 PARTE 2 -CAP 4, 5 Y 6\002 capitulo 5\fig 5 1 a 5 5\fig 5 1 sitios de cordoba gra low resl.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080" y="1497016"/>
            <a:ext cx="3707903" cy="5244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13401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IZETA ET AL 2012B RIO CUARTO - copia\buffers.jpg"/>
          <p:cNvPicPr>
            <a:picLocks noChangeAspect="1" noChangeArrowheads="1"/>
          </p:cNvPicPr>
          <p:nvPr/>
        </p:nvPicPr>
        <p:blipFill>
          <a:blip r:embed="rId2" cstate="print"/>
          <a:srcRect l="4903" t="18037" r="13706" b="11203"/>
          <a:stretch>
            <a:fillRect/>
          </a:stretch>
        </p:blipFill>
        <p:spPr bwMode="auto">
          <a:xfrm>
            <a:off x="928662" y="1500174"/>
            <a:ext cx="7653671" cy="47028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865505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2 Marcador de contenido"/>
          <p:cNvSpPr>
            <a:spLocks noGrp="1"/>
          </p:cNvSpPr>
          <p:nvPr>
            <p:ph idx="4294967295"/>
          </p:nvPr>
        </p:nvSpPr>
        <p:spPr>
          <a:xfrm>
            <a:off x="642910" y="1071546"/>
            <a:ext cx="7772400" cy="4714875"/>
          </a:xfrm>
        </p:spPr>
        <p:txBody>
          <a:bodyPr/>
          <a:lstStyle/>
          <a:p>
            <a:pPr eaLnBrk="1" hangingPunct="1"/>
            <a:r>
              <a:rPr lang="es-ES" dirty="0" smtClean="0">
                <a:solidFill>
                  <a:schemeClr val="bg1"/>
                </a:solidFill>
              </a:rPr>
              <a:t>Entender las lógicas que subyacen a la formación de </a:t>
            </a:r>
            <a:r>
              <a:rPr lang="es-ES" dirty="0" smtClean="0">
                <a:solidFill>
                  <a:schemeClr val="bg1"/>
                </a:solidFill>
              </a:rPr>
              <a:t>los sitios </a:t>
            </a:r>
            <a:r>
              <a:rPr lang="es-ES" dirty="0" err="1" smtClean="0">
                <a:solidFill>
                  <a:schemeClr val="bg1"/>
                </a:solidFill>
              </a:rPr>
              <a:t>arqueològicos</a:t>
            </a:r>
            <a:r>
              <a:rPr lang="es-ES" dirty="0" smtClean="0">
                <a:solidFill>
                  <a:schemeClr val="bg1"/>
                </a:solidFill>
              </a:rPr>
              <a:t> y las </a:t>
            </a:r>
            <a:r>
              <a:rPr lang="es-ES" dirty="0" smtClean="0">
                <a:solidFill>
                  <a:schemeClr val="bg1"/>
                </a:solidFill>
              </a:rPr>
              <a:t>colecciones</a:t>
            </a:r>
          </a:p>
          <a:p>
            <a:pPr eaLnBrk="1" hangingPunct="1"/>
            <a:r>
              <a:rPr lang="es-MX" dirty="0" smtClean="0">
                <a:solidFill>
                  <a:schemeClr val="bg1"/>
                </a:solidFill>
              </a:rPr>
              <a:t>Disponer de mayor documentación de las colecciones antiguas</a:t>
            </a:r>
          </a:p>
          <a:p>
            <a:pPr eaLnBrk="1" hangingPunct="1"/>
            <a:r>
              <a:rPr lang="es-ES" dirty="0" smtClean="0">
                <a:solidFill>
                  <a:schemeClr val="bg1"/>
                </a:solidFill>
              </a:rPr>
              <a:t>Conocer las formas en que se organizó institucionalmente la antropología en Córdoba</a:t>
            </a:r>
          </a:p>
          <a:p>
            <a:pPr eaLnBrk="1" hangingPunct="1"/>
            <a:r>
              <a:rPr lang="es-ES" dirty="0" smtClean="0">
                <a:solidFill>
                  <a:schemeClr val="bg1"/>
                </a:solidFill>
              </a:rPr>
              <a:t>Investigar los intereses de investigación y de difusión pública de la antropología</a:t>
            </a:r>
          </a:p>
          <a:p>
            <a:pPr eaLnBrk="1" hangingPunct="1"/>
            <a:endParaRPr lang="es-MX" dirty="0" smtClean="0">
              <a:solidFill>
                <a:schemeClr val="bg1"/>
              </a:solidFill>
            </a:endParaRPr>
          </a:p>
          <a:p>
            <a:pPr eaLnBrk="1" hangingPunct="1"/>
            <a:endParaRPr lang="es-MX" dirty="0" smtClean="0">
              <a:solidFill>
                <a:schemeClr val="bg1"/>
              </a:solidFill>
            </a:endParaRPr>
          </a:p>
          <a:p>
            <a:pPr eaLnBrk="1" hangingPunct="1"/>
            <a:endParaRPr lang="es-ES" dirty="0" smtClean="0">
              <a:solidFill>
                <a:schemeClr val="bg1"/>
              </a:solidFill>
            </a:endParaRPr>
          </a:p>
          <a:p>
            <a:pPr eaLnBrk="1" hangingPunct="1"/>
            <a:endParaRPr lang="es-ES" dirty="0" smtClean="0">
              <a:solidFill>
                <a:schemeClr val="bg1"/>
              </a:solidFill>
            </a:endParaRPr>
          </a:p>
        </p:txBody>
      </p:sp>
      <p:sp>
        <p:nvSpPr>
          <p:cNvPr id="3" name="2 CuadroTexto"/>
          <p:cNvSpPr txBox="1"/>
          <p:nvPr/>
        </p:nvSpPr>
        <p:spPr>
          <a:xfrm>
            <a:off x="428596" y="285728"/>
            <a:ext cx="8657819" cy="646331"/>
          </a:xfrm>
          <a:prstGeom prst="rect">
            <a:avLst/>
          </a:prstGeom>
          <a:noFill/>
        </p:spPr>
        <p:txBody>
          <a:bodyPr wrap="none" rtlCol="0">
            <a:spAutoFit/>
          </a:bodyPr>
          <a:lstStyle/>
          <a:p>
            <a:r>
              <a:rPr lang="es-AR" sz="3600" b="1" dirty="0" smtClean="0">
                <a:solidFill>
                  <a:srgbClr val="FFC000"/>
                </a:solidFill>
                <a:latin typeface="+mj-lt"/>
              </a:rPr>
              <a:t>Formas de trabajo para abordar el problema</a:t>
            </a:r>
            <a:endParaRPr lang="es-AR" sz="3600" b="1" dirty="0">
              <a:solidFill>
                <a:srgbClr val="FFC000"/>
              </a:solidFill>
              <a:latin typeface="+mj-lt"/>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323528" y="548680"/>
            <a:ext cx="6804280" cy="6165304"/>
            <a:chOff x="-32" y="0"/>
            <a:chExt cx="7496432" cy="6858000"/>
          </a:xfrm>
        </p:grpSpPr>
        <p:pic>
          <p:nvPicPr>
            <p:cNvPr id="2050" name="Picture 2" descr="E:\IZETA ET AL 2012B RIO CUARTO - copia\montes badacor 1.jpg"/>
            <p:cNvPicPr>
              <a:picLocks noChangeAspect="1" noChangeArrowheads="1"/>
            </p:cNvPicPr>
            <p:nvPr/>
          </p:nvPicPr>
          <p:blipFill>
            <a:blip r:embed="rId2" cstate="print"/>
            <a:srcRect l="17669" t="15625" r="25595" b="10937"/>
            <a:stretch>
              <a:fillRect/>
            </a:stretch>
          </p:blipFill>
          <p:spPr bwMode="auto">
            <a:xfrm>
              <a:off x="-32" y="0"/>
              <a:ext cx="7496432" cy="6858000"/>
            </a:xfrm>
            <a:prstGeom prst="rect">
              <a:avLst/>
            </a:prstGeom>
            <a:ln>
              <a:noFill/>
            </a:ln>
            <a:effectLst>
              <a:outerShdw blurRad="292100" dist="139700" dir="2700000" algn="tl" rotWithShape="0">
                <a:srgbClr val="333333">
                  <a:alpha val="65000"/>
                </a:srgbClr>
              </a:outerShdw>
            </a:effectLst>
          </p:spPr>
        </p:pic>
        <p:sp>
          <p:nvSpPr>
            <p:cNvPr id="8" name="7 Rectángulo"/>
            <p:cNvSpPr/>
            <p:nvPr/>
          </p:nvSpPr>
          <p:spPr>
            <a:xfrm>
              <a:off x="5796136" y="3212976"/>
              <a:ext cx="1656184"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AR" sz="2000" b="1" dirty="0" smtClean="0">
                  <a:solidFill>
                    <a:schemeClr val="tx1"/>
                  </a:solidFill>
                </a:rPr>
                <a:t>Hidrografía</a:t>
              </a:r>
              <a:endParaRPr lang="es-AR" sz="2000" b="1" dirty="0">
                <a:solidFill>
                  <a:schemeClr val="tx1"/>
                </a:solidFill>
              </a:endParaRPr>
            </a:p>
          </p:txBody>
        </p:sp>
      </p:grpSp>
      <p:sp>
        <p:nvSpPr>
          <p:cNvPr id="5" name="4 CuadroTexto"/>
          <p:cNvSpPr txBox="1"/>
          <p:nvPr/>
        </p:nvSpPr>
        <p:spPr>
          <a:xfrm>
            <a:off x="7452320" y="6165304"/>
            <a:ext cx="1270732" cy="369332"/>
          </a:xfrm>
          <a:prstGeom prst="rect">
            <a:avLst/>
          </a:prstGeom>
          <a:noFill/>
        </p:spPr>
        <p:txBody>
          <a:bodyPr wrap="none" rtlCol="0">
            <a:spAutoFit/>
          </a:bodyPr>
          <a:lstStyle/>
          <a:p>
            <a:r>
              <a:rPr lang="es-ES_tradnl" b="1" dirty="0" smtClean="0"/>
              <a:t>Integración</a:t>
            </a:r>
            <a:endParaRPr lang="es-ES" b="1" dirty="0"/>
          </a:p>
        </p:txBody>
      </p:sp>
    </p:spTree>
    <p:extLst>
      <p:ext uri="{BB962C8B-B14F-4D97-AF65-F5344CB8AC3E}">
        <p14:creationId xmlns:p14="http://schemas.microsoft.com/office/powerpoint/2010/main" val="3945298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p:cNvPicPr>
            <a:picLocks noChangeAspect="1" noChangeArrowheads="1"/>
          </p:cNvPicPr>
          <p:nvPr/>
        </p:nvPicPr>
        <p:blipFill>
          <a:blip r:embed="rId2" cstate="print"/>
          <a:srcRect/>
          <a:stretch>
            <a:fillRect/>
          </a:stretch>
        </p:blipFill>
        <p:spPr bwMode="auto">
          <a:xfrm>
            <a:off x="1" y="0"/>
            <a:ext cx="4067944" cy="3052515"/>
          </a:xfrm>
          <a:prstGeom prst="rect">
            <a:avLst/>
          </a:prstGeom>
          <a:noFill/>
          <a:ln w="9525">
            <a:noFill/>
            <a:miter lim="800000"/>
            <a:headEnd/>
            <a:tailEnd/>
          </a:ln>
        </p:spPr>
      </p:pic>
      <p:sp>
        <p:nvSpPr>
          <p:cNvPr id="14338" name="13 CuadroTexto"/>
          <p:cNvSpPr txBox="1">
            <a:spLocks noChangeArrowheads="1"/>
          </p:cNvSpPr>
          <p:nvPr/>
        </p:nvSpPr>
        <p:spPr bwMode="auto">
          <a:xfrm>
            <a:off x="6072198" y="0"/>
            <a:ext cx="2842130" cy="4708981"/>
          </a:xfrm>
          <a:prstGeom prst="rect">
            <a:avLst/>
          </a:prstGeom>
          <a:noFill/>
          <a:ln w="9525">
            <a:noFill/>
            <a:miter lim="800000"/>
            <a:headEnd/>
            <a:tailEnd/>
          </a:ln>
        </p:spPr>
        <p:txBody>
          <a:bodyPr wrap="square">
            <a:spAutoFit/>
          </a:bodyPr>
          <a:lstStyle/>
          <a:p>
            <a:r>
              <a:rPr lang="es-ES" sz="2000" b="1" dirty="0">
                <a:solidFill>
                  <a:srgbClr val="FFC000"/>
                </a:solidFill>
                <a:latin typeface="Calibri" pitchFamily="34" charset="0"/>
              </a:rPr>
              <a:t> </a:t>
            </a:r>
            <a:r>
              <a:rPr lang="es-ES" sz="2000" b="1" dirty="0" smtClean="0">
                <a:solidFill>
                  <a:srgbClr val="FFC000"/>
                </a:solidFill>
                <a:latin typeface="Calibri" pitchFamily="34" charset="0"/>
              </a:rPr>
              <a:t>El </a:t>
            </a:r>
            <a:r>
              <a:rPr lang="es-ES" sz="2000" b="1" dirty="0">
                <a:solidFill>
                  <a:srgbClr val="FFC000"/>
                </a:solidFill>
                <a:latin typeface="Calibri" pitchFamily="34" charset="0"/>
              </a:rPr>
              <a:t>edificio actual y su muestra están abiertos al público desde el año 2002</a:t>
            </a:r>
          </a:p>
          <a:p>
            <a:r>
              <a:rPr lang="es-ES" sz="2000" b="1" dirty="0">
                <a:solidFill>
                  <a:srgbClr val="FFC000"/>
                </a:solidFill>
                <a:latin typeface="Calibri" pitchFamily="34" charset="0"/>
              </a:rPr>
              <a:t> </a:t>
            </a:r>
          </a:p>
          <a:p>
            <a:r>
              <a:rPr lang="es-ES" sz="2000" b="1" dirty="0">
                <a:solidFill>
                  <a:srgbClr val="FFC000"/>
                </a:solidFill>
                <a:latin typeface="Calibri" pitchFamily="34" charset="0"/>
              </a:rPr>
              <a:t> </a:t>
            </a:r>
          </a:p>
          <a:p>
            <a:r>
              <a:rPr lang="es-ES" sz="2000" b="1" dirty="0">
                <a:solidFill>
                  <a:srgbClr val="FFC000"/>
                </a:solidFill>
                <a:latin typeface="Calibri" pitchFamily="34" charset="0"/>
              </a:rPr>
              <a:t>En 2011  el Área científica </a:t>
            </a:r>
          </a:p>
          <a:p>
            <a:r>
              <a:rPr lang="es-ES" sz="2000" b="1" dirty="0">
                <a:solidFill>
                  <a:srgbClr val="FFC000"/>
                </a:solidFill>
                <a:latin typeface="Calibri" pitchFamily="34" charset="0"/>
              </a:rPr>
              <a:t>se constituyó como</a:t>
            </a:r>
          </a:p>
          <a:p>
            <a:r>
              <a:rPr lang="es-ES" sz="2000" b="1" dirty="0">
                <a:solidFill>
                  <a:srgbClr val="FFC000"/>
                </a:solidFill>
                <a:latin typeface="Calibri" pitchFamily="34" charset="0"/>
              </a:rPr>
              <a:t>Unidad Ejecutora del </a:t>
            </a:r>
          </a:p>
          <a:p>
            <a:r>
              <a:rPr lang="es-ES" sz="2000" b="1" dirty="0">
                <a:solidFill>
                  <a:srgbClr val="FFC000"/>
                </a:solidFill>
                <a:latin typeface="Calibri" pitchFamily="34" charset="0"/>
              </a:rPr>
              <a:t> Consejo Nacional de Investigaciones Científicas y Técnicas- CONICET</a:t>
            </a:r>
          </a:p>
          <a:p>
            <a:endParaRPr lang="es-ES" sz="2000" b="1" dirty="0">
              <a:solidFill>
                <a:srgbClr val="FFC000"/>
              </a:solidFill>
              <a:latin typeface="Calibri" pitchFamily="34" charset="0"/>
            </a:endParaRPr>
          </a:p>
        </p:txBody>
      </p:sp>
      <p:pic>
        <p:nvPicPr>
          <p:cNvPr id="4" name="3 Imagen" descr="Museo antropologia 265.JPG"/>
          <p:cNvPicPr>
            <a:picLocks noChangeAspect="1"/>
          </p:cNvPicPr>
          <p:nvPr/>
        </p:nvPicPr>
        <p:blipFill>
          <a:blip r:embed="rId3" cstate="print"/>
          <a:stretch>
            <a:fillRect/>
          </a:stretch>
        </p:blipFill>
        <p:spPr>
          <a:xfrm>
            <a:off x="2571736" y="1285860"/>
            <a:ext cx="3463496" cy="5229200"/>
          </a:xfrm>
          <a:prstGeom prst="rect">
            <a:avLst/>
          </a:prstGeom>
        </p:spPr>
      </p:pic>
      <p:pic>
        <p:nvPicPr>
          <p:cNvPr id="5" name="4 Imagen" descr="DSC00925.jpg"/>
          <p:cNvPicPr>
            <a:picLocks noChangeAspect="1"/>
          </p:cNvPicPr>
          <p:nvPr/>
        </p:nvPicPr>
        <p:blipFill>
          <a:blip r:embed="rId4" cstate="print"/>
          <a:stretch>
            <a:fillRect/>
          </a:stretch>
        </p:blipFill>
        <p:spPr>
          <a:xfrm>
            <a:off x="5543551" y="4563677"/>
            <a:ext cx="3060897" cy="2294323"/>
          </a:xfrm>
          <a:prstGeom prst="rect">
            <a:avLst/>
          </a:prstGeom>
        </p:spPr>
      </p:pic>
      <p:pic>
        <p:nvPicPr>
          <p:cNvPr id="6" name="5 Imagen" descr="DSC00928.jpg"/>
          <p:cNvPicPr>
            <a:picLocks noChangeAspect="1"/>
          </p:cNvPicPr>
          <p:nvPr/>
        </p:nvPicPr>
        <p:blipFill>
          <a:blip r:embed="rId5" cstate="print"/>
          <a:stretch>
            <a:fillRect/>
          </a:stretch>
        </p:blipFill>
        <p:spPr>
          <a:xfrm>
            <a:off x="285720" y="3357562"/>
            <a:ext cx="2447643" cy="1834653"/>
          </a:xfrm>
          <a:prstGeom prst="rect">
            <a:avLst/>
          </a:prstGeom>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pPr eaLnBrk="1" hangingPunct="1"/>
            <a:endParaRPr lang="en-US" smtClean="0"/>
          </a:p>
        </p:txBody>
      </p:sp>
      <p:sp>
        <p:nvSpPr>
          <p:cNvPr id="16386" name="2 Marcador de contenido"/>
          <p:cNvSpPr>
            <a:spLocks noGrp="1"/>
          </p:cNvSpPr>
          <p:nvPr>
            <p:ph idx="1"/>
          </p:nvPr>
        </p:nvSpPr>
        <p:spPr>
          <a:xfrm>
            <a:off x="539750" y="3213100"/>
            <a:ext cx="8229600" cy="1800225"/>
          </a:xfrm>
        </p:spPr>
        <p:txBody>
          <a:bodyPr/>
          <a:lstStyle/>
          <a:p>
            <a:pPr algn="ctr" eaLnBrk="1" hangingPunct="1">
              <a:buFont typeface="Arial" charset="0"/>
              <a:buNone/>
            </a:pPr>
            <a:r>
              <a:rPr lang="es-ES" sz="2400" dirty="0" smtClean="0">
                <a:solidFill>
                  <a:srgbClr val="FFCC66"/>
                </a:solidFill>
              </a:rPr>
              <a:t>Uno de los objetivos principales es lograr que el público conozca diferentes formas de organización humana.</a:t>
            </a:r>
          </a:p>
          <a:p>
            <a:pPr algn="ctr" eaLnBrk="1" hangingPunct="1">
              <a:buFont typeface="Arial" charset="0"/>
              <a:buNone/>
            </a:pPr>
            <a:r>
              <a:rPr lang="es-ES" sz="2400" dirty="0" smtClean="0">
                <a:solidFill>
                  <a:srgbClr val="FFCC66"/>
                </a:solidFill>
              </a:rPr>
              <a:t>Pretendemos contribuir a que se comprendan sistemas culturales, dentro de sus propios contextos social y ambiental</a:t>
            </a:r>
          </a:p>
          <a:p>
            <a:pPr algn="ctr" eaLnBrk="1" hangingPunct="1">
              <a:buFont typeface="Arial" charset="0"/>
              <a:buNone/>
            </a:pPr>
            <a:endParaRPr lang="es-ES" sz="2400" dirty="0" smtClean="0">
              <a:solidFill>
                <a:srgbClr val="FFCC66"/>
              </a:solidFill>
            </a:endParaRPr>
          </a:p>
          <a:p>
            <a:pPr algn="ctr" eaLnBrk="1" hangingPunct="1">
              <a:buFont typeface="Arial" charset="0"/>
              <a:buNone/>
            </a:pPr>
            <a:r>
              <a:rPr lang="es-ES" sz="2400" dirty="0" smtClean="0">
                <a:solidFill>
                  <a:srgbClr val="FFCC66"/>
                </a:solidFill>
              </a:rPr>
              <a:t>Con una política clara de no exhibición de restos humanos</a:t>
            </a:r>
          </a:p>
        </p:txBody>
      </p:sp>
      <p:pic>
        <p:nvPicPr>
          <p:cNvPr id="16387" name="Picture 1"/>
          <p:cNvPicPr>
            <a:picLocks noChangeAspect="1" noChangeArrowheads="1"/>
          </p:cNvPicPr>
          <p:nvPr/>
        </p:nvPicPr>
        <p:blipFill>
          <a:blip r:embed="rId2" cstate="print"/>
          <a:srcRect/>
          <a:stretch>
            <a:fillRect/>
          </a:stretch>
        </p:blipFill>
        <p:spPr bwMode="auto">
          <a:xfrm>
            <a:off x="0" y="0"/>
            <a:ext cx="9144000" cy="17002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Rectángulo"/>
          <p:cNvSpPr/>
          <p:nvPr/>
        </p:nvSpPr>
        <p:spPr>
          <a:xfrm>
            <a:off x="0" y="5157788"/>
            <a:ext cx="9144000" cy="1223962"/>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pic>
        <p:nvPicPr>
          <p:cNvPr id="34818" name="Picture 1"/>
          <p:cNvPicPr>
            <a:picLocks noGrp="1" noChangeAspect="1" noChangeArrowheads="1"/>
          </p:cNvPicPr>
          <p:nvPr>
            <p:ph idx="1"/>
          </p:nvPr>
        </p:nvPicPr>
        <p:blipFill>
          <a:blip r:embed="rId2" cstate="print"/>
          <a:srcRect/>
          <a:stretch>
            <a:fillRect/>
          </a:stretch>
        </p:blipFill>
        <p:spPr>
          <a:xfrm>
            <a:off x="395288" y="952511"/>
            <a:ext cx="2876550" cy="4048125"/>
          </a:xfrm>
        </p:spPr>
      </p:pic>
      <p:sp>
        <p:nvSpPr>
          <p:cNvPr id="34819" name="6 CuadroTexto"/>
          <p:cNvSpPr txBox="1">
            <a:spLocks noChangeArrowheads="1"/>
          </p:cNvSpPr>
          <p:nvPr/>
        </p:nvSpPr>
        <p:spPr bwMode="auto">
          <a:xfrm>
            <a:off x="3635375" y="1457336"/>
            <a:ext cx="4897438" cy="368300"/>
          </a:xfrm>
          <a:prstGeom prst="rect">
            <a:avLst/>
          </a:prstGeom>
          <a:noFill/>
          <a:ln w="9525">
            <a:noFill/>
            <a:miter lim="800000"/>
            <a:headEnd/>
            <a:tailEnd/>
          </a:ln>
        </p:spPr>
        <p:txBody>
          <a:bodyPr>
            <a:spAutoFit/>
          </a:bodyPr>
          <a:lstStyle/>
          <a:p>
            <a:r>
              <a:rPr lang="es-ES_tradnl">
                <a:latin typeface="Calibri" pitchFamily="34" charset="0"/>
              </a:rPr>
              <a:t>    </a:t>
            </a:r>
            <a:endParaRPr lang="es-ES">
              <a:latin typeface="Calibri" pitchFamily="34" charset="0"/>
            </a:endParaRPr>
          </a:p>
        </p:txBody>
      </p:sp>
      <p:sp>
        <p:nvSpPr>
          <p:cNvPr id="34820" name="Rectangle 3"/>
          <p:cNvSpPr>
            <a:spLocks noChangeArrowheads="1"/>
          </p:cNvSpPr>
          <p:nvPr/>
        </p:nvSpPr>
        <p:spPr bwMode="auto">
          <a:xfrm>
            <a:off x="3348038" y="952511"/>
            <a:ext cx="5795962" cy="2554288"/>
          </a:xfrm>
          <a:prstGeom prst="rect">
            <a:avLst/>
          </a:prstGeom>
          <a:noFill/>
          <a:ln w="9525">
            <a:noFill/>
            <a:miter lim="800000"/>
            <a:headEnd/>
            <a:tailEnd/>
          </a:ln>
        </p:spPr>
        <p:txBody>
          <a:bodyPr anchor="ctr">
            <a:spAutoFit/>
          </a:bodyPr>
          <a:lstStyle/>
          <a:p>
            <a:r>
              <a:rPr lang="es-ES" sz="2000">
                <a:solidFill>
                  <a:srgbClr val="FFCC66"/>
                </a:solidFill>
                <a:latin typeface="Calibri" pitchFamily="34" charset="0"/>
                <a:ea typeface="Times New Roman" pitchFamily="18" charset="0"/>
                <a:cs typeface="Calibri" pitchFamily="34" charset="0"/>
              </a:rPr>
              <a:t>DESDE CADA AREA SE REALIZAN PROGRAMAS Y PROYECTOS TENDIENTES A TRABAJAR ESE OBJETIVO COMUN QUE ES</a:t>
            </a:r>
            <a:endParaRPr lang="es-ES" sz="600">
              <a:solidFill>
                <a:srgbClr val="FFCC66"/>
              </a:solidFill>
              <a:ea typeface="Times New Roman" pitchFamily="18" charset="0"/>
              <a:cs typeface="Arial" charset="0"/>
            </a:endParaRPr>
          </a:p>
          <a:p>
            <a:pPr eaLnBrk="0" hangingPunct="0"/>
            <a:r>
              <a:rPr lang="es-ES" sz="2000">
                <a:solidFill>
                  <a:srgbClr val="FFCC66"/>
                </a:solidFill>
                <a:latin typeface="Calibri" pitchFamily="34" charset="0"/>
                <a:ea typeface="Times New Roman" pitchFamily="18" charset="0"/>
                <a:cs typeface="Calibri" pitchFamily="34" charset="0"/>
              </a:rPr>
              <a:t>1-RECUPERAR Y CONSTRUIR IDENTIDADES INVISIBILIZADAS</a:t>
            </a:r>
            <a:endParaRPr lang="es-ES" sz="600">
              <a:solidFill>
                <a:srgbClr val="FFCC66"/>
              </a:solidFill>
              <a:cs typeface="Arial" charset="0"/>
            </a:endParaRPr>
          </a:p>
          <a:p>
            <a:pPr eaLnBrk="0" hangingPunct="0"/>
            <a:r>
              <a:rPr lang="es-ES" sz="2000">
                <a:solidFill>
                  <a:srgbClr val="FFCC66"/>
                </a:solidFill>
                <a:latin typeface="Calibri" pitchFamily="34" charset="0"/>
                <a:cs typeface="Times New Roman" pitchFamily="18" charset="0"/>
              </a:rPr>
              <a:t>2-PRESERVAR LA MEMORIA</a:t>
            </a:r>
          </a:p>
          <a:p>
            <a:pPr eaLnBrk="0" hangingPunct="0"/>
            <a:r>
              <a:rPr lang="es-ES" sz="2000">
                <a:solidFill>
                  <a:srgbClr val="FFCC66"/>
                </a:solidFill>
                <a:latin typeface="Calibri" pitchFamily="34" charset="0"/>
                <a:cs typeface="Times New Roman" pitchFamily="18" charset="0"/>
              </a:rPr>
              <a:t>3-COMUNICAR COMO FORMA DE PROMOVER UNA ACCION POSITIVA</a:t>
            </a:r>
            <a:r>
              <a:rPr lang="es-ES" sz="600">
                <a:solidFill>
                  <a:srgbClr val="FFCC66"/>
                </a:solidFill>
                <a:cs typeface="Arial" charset="0"/>
              </a:rPr>
              <a:t> </a:t>
            </a:r>
            <a:endParaRPr lang="es-ES">
              <a:solidFill>
                <a:srgbClr val="FFCC66"/>
              </a:solidFill>
              <a:cs typeface="Arial" charset="0"/>
            </a:endParaRPr>
          </a:p>
        </p:txBody>
      </p:sp>
      <p:sp>
        <p:nvSpPr>
          <p:cNvPr id="34822" name="15 CuadroTexto"/>
          <p:cNvSpPr txBox="1">
            <a:spLocks noChangeArrowheads="1"/>
          </p:cNvSpPr>
          <p:nvPr/>
        </p:nvSpPr>
        <p:spPr bwMode="auto">
          <a:xfrm>
            <a:off x="611188" y="5300663"/>
            <a:ext cx="7993062" cy="369887"/>
          </a:xfrm>
          <a:prstGeom prst="rect">
            <a:avLst/>
          </a:prstGeom>
          <a:noFill/>
          <a:ln w="9525">
            <a:noFill/>
            <a:miter lim="800000"/>
            <a:headEnd/>
            <a:tailEnd/>
          </a:ln>
        </p:spPr>
        <p:txBody>
          <a:bodyPr>
            <a:spAutoFit/>
          </a:bodyPr>
          <a:lstStyle/>
          <a:p>
            <a:r>
              <a:rPr lang="es-ES_tradnl">
                <a:latin typeface="Calibri" pitchFamily="34" charset="0"/>
              </a:rPr>
              <a:t>  </a:t>
            </a:r>
            <a:endParaRPr lang="es-ES">
              <a:latin typeface="Calibri" pitchFamily="34" charset="0"/>
            </a:endParaRPr>
          </a:p>
        </p:txBody>
      </p:sp>
      <p:sp>
        <p:nvSpPr>
          <p:cNvPr id="34823" name="Rectangle 10"/>
          <p:cNvSpPr>
            <a:spLocks noChangeArrowheads="1"/>
          </p:cNvSpPr>
          <p:nvPr/>
        </p:nvSpPr>
        <p:spPr bwMode="auto">
          <a:xfrm>
            <a:off x="0" y="692161"/>
            <a:ext cx="9144000" cy="457200"/>
          </a:xfrm>
          <a:prstGeom prst="rect">
            <a:avLst/>
          </a:prstGeom>
          <a:noFill/>
          <a:ln w="9525">
            <a:noFill/>
            <a:miter lim="800000"/>
            <a:headEnd/>
            <a:tailEnd/>
          </a:ln>
        </p:spPr>
        <p:txBody>
          <a:bodyPr wrap="none" anchor="ctr">
            <a:spAutoFit/>
          </a:bodyPr>
          <a:lstStyle/>
          <a:p>
            <a:endParaRPr lang="en-US">
              <a:latin typeface="Calibri" pitchFamily="34" charset="0"/>
            </a:endParaRPr>
          </a:p>
        </p:txBody>
      </p:sp>
      <p:sp>
        <p:nvSpPr>
          <p:cNvPr id="34824" name="19 CuadroTexto"/>
          <p:cNvSpPr txBox="1">
            <a:spLocks noChangeArrowheads="1"/>
          </p:cNvSpPr>
          <p:nvPr/>
        </p:nvSpPr>
        <p:spPr bwMode="auto">
          <a:xfrm>
            <a:off x="107950" y="5445125"/>
            <a:ext cx="8850313" cy="457200"/>
          </a:xfrm>
          <a:prstGeom prst="rect">
            <a:avLst/>
          </a:prstGeom>
          <a:noFill/>
          <a:ln w="9525">
            <a:noFill/>
            <a:miter lim="800000"/>
            <a:headEnd/>
            <a:tailEnd/>
          </a:ln>
        </p:spPr>
        <p:txBody>
          <a:bodyPr wrap="none">
            <a:spAutoFit/>
          </a:bodyPr>
          <a:lstStyle/>
          <a:p>
            <a:r>
              <a:rPr lang="es-ES_tradnl" sz="2400">
                <a:solidFill>
                  <a:srgbClr val="FFCC66"/>
                </a:solidFill>
                <a:latin typeface="Calibri" pitchFamily="34" charset="0"/>
              </a:rPr>
              <a:t>PUEBLOS ORIGINARIOS,  AFROAMERICANOS Y MIGRANTES RECIENTES</a:t>
            </a:r>
            <a:endParaRPr lang="es-ES" sz="2400">
              <a:solidFill>
                <a:srgbClr val="FFCC66"/>
              </a:solidFill>
              <a:latin typeface="Calibri" pitchFamily="34" charset="0"/>
            </a:endParaRPr>
          </a:p>
        </p:txBody>
      </p:sp>
      <p:sp>
        <p:nvSpPr>
          <p:cNvPr id="9" name="8 CuadroTexto"/>
          <p:cNvSpPr txBox="1"/>
          <p:nvPr/>
        </p:nvSpPr>
        <p:spPr>
          <a:xfrm>
            <a:off x="928662" y="285728"/>
            <a:ext cx="7456015" cy="369332"/>
          </a:xfrm>
          <a:prstGeom prst="rect">
            <a:avLst/>
          </a:prstGeom>
          <a:noFill/>
        </p:spPr>
        <p:txBody>
          <a:bodyPr wrap="none" rtlCol="0">
            <a:spAutoFit/>
          </a:bodyPr>
          <a:lstStyle/>
          <a:p>
            <a:r>
              <a:rPr lang="es-AR" dirty="0" smtClean="0">
                <a:solidFill>
                  <a:schemeClr val="bg1"/>
                </a:solidFill>
              </a:rPr>
              <a:t>INCORPORACION DE NUEVOS TEMAS EN LA MISION DEL MUSEO</a:t>
            </a:r>
            <a:endParaRPr lang="es-AR" dirty="0">
              <a:solidFill>
                <a:schemeClr val="bg1"/>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p:txBody>
          <a:bodyPr/>
          <a:lstStyle/>
          <a:p>
            <a:r>
              <a:rPr lang="es-MX" sz="3600" b="1" dirty="0" smtClean="0">
                <a:solidFill>
                  <a:srgbClr val="FFC000"/>
                </a:solidFill>
              </a:rPr>
              <a:t>La visión del Museo de Antropología</a:t>
            </a:r>
            <a:endParaRPr lang="es-ES" sz="3600" b="1" dirty="0" smtClean="0">
              <a:solidFill>
                <a:srgbClr val="FFC000"/>
              </a:solidFill>
            </a:endParaRPr>
          </a:p>
        </p:txBody>
      </p:sp>
      <p:sp>
        <p:nvSpPr>
          <p:cNvPr id="59395" name="Rectangle 3"/>
          <p:cNvSpPr>
            <a:spLocks noGrp="1"/>
          </p:cNvSpPr>
          <p:nvPr>
            <p:ph type="body" idx="1"/>
          </p:nvPr>
        </p:nvSpPr>
        <p:spPr>
          <a:xfrm>
            <a:off x="457200" y="1142984"/>
            <a:ext cx="8401080" cy="5500726"/>
          </a:xfrm>
        </p:spPr>
        <p:txBody>
          <a:bodyPr/>
          <a:lstStyle/>
          <a:p>
            <a:pPr>
              <a:lnSpc>
                <a:spcPct val="80000"/>
              </a:lnSpc>
              <a:buNone/>
            </a:pPr>
            <a:endParaRPr lang="es-ES" sz="2400" b="1" dirty="0" smtClean="0">
              <a:solidFill>
                <a:schemeClr val="bg1"/>
              </a:solidFill>
            </a:endParaRPr>
          </a:p>
          <a:p>
            <a:pPr lvl="1">
              <a:lnSpc>
                <a:spcPct val="80000"/>
              </a:lnSpc>
            </a:pPr>
            <a:r>
              <a:rPr lang="es-MX" sz="2400" dirty="0" smtClean="0">
                <a:solidFill>
                  <a:schemeClr val="bg1"/>
                </a:solidFill>
              </a:rPr>
              <a:t> </a:t>
            </a:r>
            <a:r>
              <a:rPr lang="es-ES" sz="2400" dirty="0" smtClean="0">
                <a:solidFill>
                  <a:schemeClr val="bg1"/>
                </a:solidFill>
              </a:rPr>
              <a:t>sea un </a:t>
            </a:r>
            <a:r>
              <a:rPr lang="es-ES" sz="2400" b="1" dirty="0" smtClean="0">
                <a:solidFill>
                  <a:schemeClr val="bg1"/>
                </a:solidFill>
              </a:rPr>
              <a:t>referente cultural</a:t>
            </a:r>
            <a:r>
              <a:rPr lang="es-ES" sz="2400" dirty="0" smtClean="0">
                <a:solidFill>
                  <a:schemeClr val="bg1"/>
                </a:solidFill>
              </a:rPr>
              <a:t> de la región</a:t>
            </a:r>
            <a:endParaRPr lang="es-ES" sz="2400" b="1" dirty="0" smtClean="0">
              <a:solidFill>
                <a:schemeClr val="bg1"/>
              </a:solidFill>
            </a:endParaRPr>
          </a:p>
          <a:p>
            <a:pPr lvl="1">
              <a:lnSpc>
                <a:spcPct val="80000"/>
              </a:lnSpc>
            </a:pPr>
            <a:r>
              <a:rPr lang="es-MX" sz="2400" dirty="0" smtClean="0">
                <a:solidFill>
                  <a:schemeClr val="bg1"/>
                </a:solidFill>
              </a:rPr>
              <a:t> </a:t>
            </a:r>
            <a:r>
              <a:rPr lang="es-ES" sz="2400" dirty="0" smtClean="0">
                <a:solidFill>
                  <a:schemeClr val="bg1"/>
                </a:solidFill>
              </a:rPr>
              <a:t>que la gente valore nuestro trabajo, nos consulte en los temas de su interés y nos visite de forma creciente</a:t>
            </a:r>
            <a:endParaRPr lang="es-ES" sz="2400" b="1" dirty="0" smtClean="0">
              <a:solidFill>
                <a:schemeClr val="bg1"/>
              </a:solidFill>
            </a:endParaRPr>
          </a:p>
          <a:p>
            <a:pPr lvl="1">
              <a:lnSpc>
                <a:spcPct val="80000"/>
              </a:lnSpc>
            </a:pPr>
            <a:r>
              <a:rPr lang="es-ES" sz="2400" dirty="0" smtClean="0">
                <a:solidFill>
                  <a:schemeClr val="bg1"/>
                </a:solidFill>
              </a:rPr>
              <a:t>brinde </a:t>
            </a:r>
            <a:r>
              <a:rPr lang="es-ES" sz="2400" b="1" dirty="0" smtClean="0">
                <a:solidFill>
                  <a:schemeClr val="bg1"/>
                </a:solidFill>
              </a:rPr>
              <a:t>oportunidades de aprendizaje</a:t>
            </a:r>
            <a:r>
              <a:rPr lang="es-ES" sz="2400" dirty="0" smtClean="0">
                <a:solidFill>
                  <a:schemeClr val="bg1"/>
                </a:solidFill>
              </a:rPr>
              <a:t> y </a:t>
            </a:r>
            <a:r>
              <a:rPr lang="es-ES" sz="2400" b="1" dirty="0" smtClean="0">
                <a:solidFill>
                  <a:schemeClr val="bg1"/>
                </a:solidFill>
              </a:rPr>
              <a:t>acceso a diversos públicos</a:t>
            </a:r>
          </a:p>
          <a:p>
            <a:pPr lvl="1">
              <a:lnSpc>
                <a:spcPct val="80000"/>
              </a:lnSpc>
            </a:pPr>
            <a:r>
              <a:rPr lang="es-MX" sz="2400" dirty="0" smtClean="0">
                <a:solidFill>
                  <a:schemeClr val="bg1"/>
                </a:solidFill>
              </a:rPr>
              <a:t> </a:t>
            </a:r>
            <a:r>
              <a:rPr lang="es-ES" sz="2400" dirty="0" smtClean="0">
                <a:solidFill>
                  <a:schemeClr val="bg1"/>
                </a:solidFill>
              </a:rPr>
              <a:t>gestione y desarrolle sus colecciones de forma tal que se facilite el acceso a investigadores y expertos interesados</a:t>
            </a:r>
            <a:endParaRPr lang="es-ES" sz="2400" b="1" dirty="0" smtClean="0">
              <a:solidFill>
                <a:schemeClr val="bg1"/>
              </a:solidFill>
            </a:endParaRPr>
          </a:p>
          <a:p>
            <a:pPr lvl="1">
              <a:lnSpc>
                <a:spcPct val="80000"/>
              </a:lnSpc>
            </a:pPr>
            <a:r>
              <a:rPr lang="es-MX" sz="2400" dirty="0" smtClean="0">
                <a:solidFill>
                  <a:schemeClr val="bg1"/>
                </a:solidFill>
              </a:rPr>
              <a:t> </a:t>
            </a:r>
            <a:r>
              <a:rPr lang="es-ES" sz="2400" dirty="0" smtClean="0">
                <a:solidFill>
                  <a:schemeClr val="bg1"/>
                </a:solidFill>
              </a:rPr>
              <a:t>establezca</a:t>
            </a:r>
            <a:r>
              <a:rPr lang="es-ES" sz="2400" b="1" dirty="0" smtClean="0">
                <a:solidFill>
                  <a:schemeClr val="bg1"/>
                </a:solidFill>
              </a:rPr>
              <a:t> diálogos</a:t>
            </a:r>
            <a:r>
              <a:rPr lang="es-ES" sz="2400" dirty="0" smtClean="0">
                <a:solidFill>
                  <a:schemeClr val="bg1"/>
                </a:solidFill>
              </a:rPr>
              <a:t> duraderos y serios con las </a:t>
            </a:r>
            <a:r>
              <a:rPr lang="es-ES" sz="2400" b="1" dirty="0" smtClean="0">
                <a:solidFill>
                  <a:schemeClr val="bg1"/>
                </a:solidFill>
              </a:rPr>
              <a:t>comunidades</a:t>
            </a:r>
            <a:r>
              <a:rPr lang="es-ES" sz="2400" dirty="0" smtClean="0">
                <a:solidFill>
                  <a:schemeClr val="bg1"/>
                </a:solidFill>
              </a:rPr>
              <a:t> con las que interactúa</a:t>
            </a:r>
            <a:endParaRPr lang="es-ES" sz="2400" b="1" dirty="0" smtClean="0">
              <a:solidFill>
                <a:schemeClr val="bg1"/>
              </a:solidFill>
            </a:endParaRPr>
          </a:p>
          <a:p>
            <a:pPr lvl="1">
              <a:lnSpc>
                <a:spcPct val="80000"/>
              </a:lnSpc>
            </a:pPr>
            <a:r>
              <a:rPr lang="es-MX" sz="2400" dirty="0" smtClean="0">
                <a:solidFill>
                  <a:schemeClr val="bg1"/>
                </a:solidFill>
              </a:rPr>
              <a:t> </a:t>
            </a:r>
            <a:r>
              <a:rPr lang="es-ES" sz="2400" dirty="0" smtClean="0">
                <a:solidFill>
                  <a:schemeClr val="bg1"/>
                </a:solidFill>
              </a:rPr>
              <a:t>sea un centro de investigaciones antropológicas de primer orden a nivel nacional</a:t>
            </a:r>
            <a:endParaRPr lang="es-ES" sz="2400" b="1" dirty="0" smtClean="0">
              <a:solidFill>
                <a:schemeClr val="bg1"/>
              </a:solidFill>
            </a:endParaRPr>
          </a:p>
          <a:p>
            <a:pPr lvl="1">
              <a:lnSpc>
                <a:spcPct val="80000"/>
              </a:lnSpc>
            </a:pPr>
            <a:r>
              <a:rPr lang="es-MX" sz="2400" dirty="0" smtClean="0">
                <a:solidFill>
                  <a:schemeClr val="bg1"/>
                </a:solidFill>
              </a:rPr>
              <a:t> </a:t>
            </a:r>
            <a:r>
              <a:rPr lang="es-ES" sz="2400" dirty="0" smtClean="0">
                <a:solidFill>
                  <a:schemeClr val="bg1"/>
                </a:solidFill>
              </a:rPr>
              <a:t>se consolide como una </a:t>
            </a:r>
            <a:r>
              <a:rPr lang="es-ES" sz="2400" b="1" dirty="0" smtClean="0">
                <a:solidFill>
                  <a:schemeClr val="bg1"/>
                </a:solidFill>
              </a:rPr>
              <a:t>organización responsable</a:t>
            </a:r>
            <a:r>
              <a:rPr lang="es-ES" sz="2400" dirty="0" smtClean="0">
                <a:solidFill>
                  <a:schemeClr val="bg1"/>
                </a:solidFill>
              </a:rPr>
              <a:t>, </a:t>
            </a:r>
            <a:r>
              <a:rPr lang="es-ES" sz="2400" b="1" dirty="0" smtClean="0">
                <a:solidFill>
                  <a:schemeClr val="bg1"/>
                </a:solidFill>
              </a:rPr>
              <a:t>ética, abierta, </a:t>
            </a:r>
            <a:r>
              <a:rPr lang="es-ES" sz="2400" b="1" dirty="0" err="1" smtClean="0">
                <a:solidFill>
                  <a:schemeClr val="bg1"/>
                </a:solidFill>
              </a:rPr>
              <a:t>pluricultural</a:t>
            </a:r>
            <a:r>
              <a:rPr lang="es-ES" sz="2400" b="1" dirty="0" smtClean="0">
                <a:solidFill>
                  <a:schemeClr val="bg1"/>
                </a:solidFill>
              </a:rPr>
              <a:t> </a:t>
            </a:r>
            <a:r>
              <a:rPr lang="es-ES" sz="2400" dirty="0" smtClean="0">
                <a:solidFill>
                  <a:schemeClr val="bg1"/>
                </a:solidFill>
              </a:rPr>
              <a:t>e interdisciplinaria</a:t>
            </a:r>
          </a:p>
          <a:p>
            <a:pPr lvl="1">
              <a:lnSpc>
                <a:spcPct val="80000"/>
              </a:lnSpc>
            </a:pPr>
            <a:r>
              <a:rPr lang="es-ES" sz="2400" dirty="0" smtClean="0">
                <a:solidFill>
                  <a:schemeClr val="bg1"/>
                </a:solidFill>
              </a:rPr>
              <a:t>que quienes trabajamos en él favorezcamos un clima laboral de respeto, libertad y creatividad</a:t>
            </a:r>
          </a:p>
          <a:p>
            <a:pPr>
              <a:lnSpc>
                <a:spcPct val="80000"/>
              </a:lnSpc>
            </a:pPr>
            <a:endParaRPr lang="es-ES" sz="2400" dirty="0" smtClean="0">
              <a:solidFill>
                <a:schemeClr val="bg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Rectángulo"/>
          <p:cNvSpPr/>
          <p:nvPr/>
        </p:nvSpPr>
        <p:spPr>
          <a:xfrm>
            <a:off x="3492500" y="333375"/>
            <a:ext cx="5651500" cy="595295"/>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5845" name="1 Título"/>
          <p:cNvSpPr>
            <a:spLocks noGrp="1"/>
          </p:cNvSpPr>
          <p:nvPr>
            <p:ph type="title"/>
          </p:nvPr>
        </p:nvSpPr>
        <p:spPr>
          <a:xfrm>
            <a:off x="1979613" y="188913"/>
            <a:ext cx="6718300" cy="1223962"/>
          </a:xfrm>
        </p:spPr>
        <p:txBody>
          <a:bodyPr/>
          <a:lstStyle/>
          <a:p>
            <a:pPr algn="r" eaLnBrk="1" hangingPunct="1"/>
            <a:r>
              <a:rPr lang="es-ES" sz="2800" smtClean="0">
                <a:solidFill>
                  <a:srgbClr val="FFCC66"/>
                </a:solidFill>
              </a:rPr>
              <a:t>HERRAMIENTAS FUNDAMENTALES</a:t>
            </a:r>
            <a:br>
              <a:rPr lang="es-ES" sz="2800" smtClean="0">
                <a:solidFill>
                  <a:srgbClr val="FFCC66"/>
                </a:solidFill>
              </a:rPr>
            </a:br>
            <a:endParaRPr lang="es-ES" sz="2800" smtClean="0">
              <a:solidFill>
                <a:schemeClr val="bg1"/>
              </a:solidFill>
            </a:endParaRPr>
          </a:p>
        </p:txBody>
      </p:sp>
      <p:pic>
        <p:nvPicPr>
          <p:cNvPr id="35846" name="Picture 1"/>
          <p:cNvPicPr>
            <a:picLocks noGrp="1" noChangeAspect="1" noChangeArrowheads="1"/>
          </p:cNvPicPr>
          <p:nvPr>
            <p:ph idx="1"/>
          </p:nvPr>
        </p:nvPicPr>
        <p:blipFill>
          <a:blip r:embed="rId2" cstate="print"/>
          <a:srcRect/>
          <a:stretch>
            <a:fillRect/>
          </a:stretch>
        </p:blipFill>
        <p:spPr>
          <a:xfrm>
            <a:off x="142875" y="765175"/>
            <a:ext cx="1692275" cy="5789613"/>
          </a:xfrm>
        </p:spPr>
      </p:pic>
      <p:sp>
        <p:nvSpPr>
          <p:cNvPr id="8" name="7 CuadroTexto"/>
          <p:cNvSpPr txBox="1"/>
          <p:nvPr/>
        </p:nvSpPr>
        <p:spPr>
          <a:xfrm>
            <a:off x="1908175" y="2133600"/>
            <a:ext cx="6840538" cy="3693319"/>
          </a:xfrm>
          <a:prstGeom prst="rect">
            <a:avLst/>
          </a:prstGeom>
          <a:noFill/>
        </p:spPr>
        <p:txBody>
          <a:bodyPr>
            <a:spAutoFit/>
          </a:bodyPr>
          <a:lstStyle/>
          <a:p>
            <a:r>
              <a:rPr lang="es-ES" dirty="0">
                <a:solidFill>
                  <a:schemeClr val="bg1"/>
                </a:solidFill>
                <a:latin typeface="Calibri" pitchFamily="34" charset="0"/>
              </a:rPr>
              <a:t>PAGINA WEB</a:t>
            </a:r>
          </a:p>
          <a:p>
            <a:r>
              <a:rPr lang="es-ES" dirty="0">
                <a:solidFill>
                  <a:schemeClr val="bg1"/>
                </a:solidFill>
                <a:latin typeface="Calibri" pitchFamily="34" charset="0"/>
              </a:rPr>
              <a:t>REVISTA DEL MUSEO DE ANTROPOLOGIA (Latindex</a:t>
            </a:r>
            <a:r>
              <a:rPr lang="es-ES" dirty="0" smtClean="0">
                <a:solidFill>
                  <a:schemeClr val="bg1"/>
                </a:solidFill>
                <a:latin typeface="Calibri" pitchFamily="34" charset="0"/>
              </a:rPr>
              <a:t>) y Núcleo  Básico de Revistas del CONICET)</a:t>
            </a:r>
            <a:endParaRPr lang="es-ES" dirty="0">
              <a:solidFill>
                <a:schemeClr val="bg1"/>
              </a:solidFill>
              <a:latin typeface="Calibri" pitchFamily="34" charset="0"/>
            </a:endParaRPr>
          </a:p>
          <a:p>
            <a:r>
              <a:rPr lang="es-ES" dirty="0">
                <a:solidFill>
                  <a:schemeClr val="bg1"/>
                </a:solidFill>
                <a:latin typeface="Calibri" pitchFamily="34" charset="0"/>
              </a:rPr>
              <a:t>HERRAMIENTAS DIGITALES PARA  LA ACCESIBILIDAD:</a:t>
            </a:r>
          </a:p>
          <a:p>
            <a:pPr>
              <a:buFont typeface="Arial" charset="0"/>
              <a:buChar char="•"/>
            </a:pPr>
            <a:r>
              <a:rPr lang="es-ES" dirty="0">
                <a:solidFill>
                  <a:schemeClr val="bg1"/>
                </a:solidFill>
                <a:latin typeface="Calibri" pitchFamily="34" charset="0"/>
              </a:rPr>
              <a:t>AUDIOGUIAS</a:t>
            </a:r>
          </a:p>
          <a:p>
            <a:pPr>
              <a:buFont typeface="Arial" charset="0"/>
              <a:buChar char="•"/>
            </a:pPr>
            <a:r>
              <a:rPr lang="es-ES" dirty="0">
                <a:solidFill>
                  <a:schemeClr val="bg1"/>
                </a:solidFill>
                <a:latin typeface="Calibri" pitchFamily="34" charset="0"/>
              </a:rPr>
              <a:t>MACROTIPOS</a:t>
            </a:r>
          </a:p>
          <a:p>
            <a:pPr>
              <a:buFont typeface="Arial" charset="0"/>
              <a:buChar char="•"/>
            </a:pPr>
            <a:r>
              <a:rPr lang="es-ES" dirty="0">
                <a:solidFill>
                  <a:schemeClr val="bg1"/>
                </a:solidFill>
                <a:latin typeface="Calibri" pitchFamily="34" charset="0"/>
              </a:rPr>
              <a:t>BRAILLE</a:t>
            </a:r>
          </a:p>
          <a:p>
            <a:pPr>
              <a:buFont typeface="Arial" charset="0"/>
              <a:buChar char="•"/>
            </a:pPr>
            <a:r>
              <a:rPr lang="es-ES" dirty="0">
                <a:solidFill>
                  <a:schemeClr val="bg1"/>
                </a:solidFill>
                <a:latin typeface="Calibri" pitchFamily="34" charset="0"/>
              </a:rPr>
              <a:t>PASEO VIRTUAL</a:t>
            </a:r>
          </a:p>
          <a:p>
            <a:pPr>
              <a:buFont typeface="Arial" charset="0"/>
              <a:buChar char="•"/>
            </a:pPr>
            <a:r>
              <a:rPr lang="es-ES" dirty="0">
                <a:solidFill>
                  <a:schemeClr val="bg1"/>
                </a:solidFill>
                <a:latin typeface="Calibri" pitchFamily="34" charset="0"/>
              </a:rPr>
              <a:t>EDICION DE PROPUESTA EDUCATIVA</a:t>
            </a:r>
          </a:p>
          <a:p>
            <a:pPr>
              <a:buFont typeface="Arial" charset="0"/>
              <a:buChar char="•"/>
            </a:pPr>
            <a:r>
              <a:rPr lang="es-ES" dirty="0">
                <a:solidFill>
                  <a:schemeClr val="bg1"/>
                </a:solidFill>
                <a:latin typeface="Calibri" pitchFamily="34" charset="0"/>
              </a:rPr>
              <a:t>BLOGS</a:t>
            </a:r>
          </a:p>
          <a:p>
            <a:pPr>
              <a:buFont typeface="Arial" charset="0"/>
              <a:buChar char="•"/>
            </a:pPr>
            <a:r>
              <a:rPr lang="es-ES" dirty="0">
                <a:solidFill>
                  <a:schemeClr val="bg1"/>
                </a:solidFill>
                <a:latin typeface="Calibri" pitchFamily="34" charset="0"/>
              </a:rPr>
              <a:t>REDES SOCIALES FACEBOOK, TWITTER</a:t>
            </a:r>
            <a:endParaRPr lang="es-ES_tradnl" dirty="0">
              <a:solidFill>
                <a:schemeClr val="bg1"/>
              </a:solidFill>
              <a:latin typeface="Calibri" pitchFamily="34" charset="0"/>
            </a:endParaRPr>
          </a:p>
          <a:p>
            <a:pPr>
              <a:buFont typeface="Arial" charset="0"/>
              <a:buChar char="•"/>
            </a:pPr>
            <a:endParaRPr lang="es-ES_tradnl" dirty="0">
              <a:solidFill>
                <a:schemeClr val="bg1"/>
              </a:solidFill>
              <a:latin typeface="Calibri" pitchFamily="34" charset="0"/>
            </a:endParaRPr>
          </a:p>
          <a:p>
            <a:pPr>
              <a:buFont typeface="Arial" charset="0"/>
              <a:buChar char="•"/>
            </a:pPr>
            <a:endParaRPr lang="es-ES" dirty="0">
              <a:solidFill>
                <a:schemeClr val="bg1"/>
              </a:solidFill>
              <a:latin typeface="Calibri" pitchFamily="34" charset="0"/>
            </a:endParaRPr>
          </a:p>
        </p:txBody>
      </p:sp>
      <p:sp>
        <p:nvSpPr>
          <p:cNvPr id="35848" name="5 CuadroTexto"/>
          <p:cNvSpPr txBox="1">
            <a:spLocks noChangeArrowheads="1"/>
          </p:cNvSpPr>
          <p:nvPr/>
        </p:nvSpPr>
        <p:spPr bwMode="auto">
          <a:xfrm>
            <a:off x="1979712" y="1772816"/>
            <a:ext cx="5039668" cy="369332"/>
          </a:xfrm>
          <a:prstGeom prst="rect">
            <a:avLst/>
          </a:prstGeom>
          <a:noFill/>
          <a:ln w="9525">
            <a:noFill/>
            <a:miter lim="800000"/>
            <a:headEnd/>
            <a:tailEnd/>
          </a:ln>
        </p:spPr>
        <p:txBody>
          <a:bodyPr wrap="square">
            <a:spAutoFit/>
          </a:bodyPr>
          <a:lstStyle/>
          <a:p>
            <a:r>
              <a:rPr lang="es-ES_tradnl" dirty="0" smtClean="0">
                <a:solidFill>
                  <a:schemeClr val="bg1"/>
                </a:solidFill>
                <a:latin typeface="Calibri" pitchFamily="34" charset="0"/>
              </a:rPr>
              <a:t>SERVICIO DE </a:t>
            </a:r>
            <a:r>
              <a:rPr lang="es-ES_tradnl" dirty="0">
                <a:solidFill>
                  <a:schemeClr val="bg1"/>
                </a:solidFill>
                <a:latin typeface="Calibri" pitchFamily="34" charset="0"/>
              </a:rPr>
              <a:t>VISITAS </a:t>
            </a:r>
            <a:r>
              <a:rPr lang="es-ES_tradnl" dirty="0" smtClean="0">
                <a:solidFill>
                  <a:schemeClr val="bg1"/>
                </a:solidFill>
                <a:latin typeface="Calibri" pitchFamily="34" charset="0"/>
              </a:rPr>
              <a:t>POR EDUCADORES</a:t>
            </a:r>
            <a:endParaRPr lang="es-ES"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357950" y="476250"/>
            <a:ext cx="2786050" cy="649288"/>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38914" name="1 Título"/>
          <p:cNvSpPr>
            <a:spLocks noGrp="1"/>
          </p:cNvSpPr>
          <p:nvPr>
            <p:ph type="title"/>
          </p:nvPr>
        </p:nvSpPr>
        <p:spPr/>
        <p:txBody>
          <a:bodyPr/>
          <a:lstStyle/>
          <a:p>
            <a:pPr algn="r" eaLnBrk="1" hangingPunct="1"/>
            <a:r>
              <a:rPr lang="es-ES" sz="2800" dirty="0" smtClean="0">
                <a:solidFill>
                  <a:srgbClr val="FFCC66"/>
                </a:solidFill>
              </a:rPr>
              <a:t>PROGRAMAS</a:t>
            </a:r>
            <a:endParaRPr lang="es-ES" sz="2800" dirty="0" smtClean="0">
              <a:solidFill>
                <a:schemeClr val="bg1"/>
              </a:solidFill>
            </a:endParaRPr>
          </a:p>
        </p:txBody>
      </p:sp>
      <p:sp>
        <p:nvSpPr>
          <p:cNvPr id="3" name="2 Marcador de contenido"/>
          <p:cNvSpPr>
            <a:spLocks noGrp="1"/>
          </p:cNvSpPr>
          <p:nvPr>
            <p:ph idx="1"/>
          </p:nvPr>
        </p:nvSpPr>
        <p:spPr>
          <a:xfrm>
            <a:off x="0" y="1785927"/>
            <a:ext cx="9144000" cy="4071966"/>
          </a:xfrm>
        </p:spPr>
        <p:txBody>
          <a:bodyPr>
            <a:noAutofit/>
          </a:bodyPr>
          <a:lstStyle/>
          <a:p>
            <a:pPr marL="609600" indent="-609600" eaLnBrk="1" hangingPunct="1">
              <a:lnSpc>
                <a:spcPct val="80000"/>
              </a:lnSpc>
              <a:buFont typeface="Arial" charset="0"/>
              <a:buAutoNum type="arabicPeriod"/>
            </a:pPr>
            <a:r>
              <a:rPr lang="es-AR" sz="2400" dirty="0" smtClean="0">
                <a:solidFill>
                  <a:schemeClr val="bg1"/>
                </a:solidFill>
              </a:rPr>
              <a:t>SERVICIOS EDUCATIVOS /</a:t>
            </a:r>
            <a:r>
              <a:rPr lang="es-ES" sz="2400" dirty="0" smtClean="0">
                <a:solidFill>
                  <a:schemeClr val="bg1"/>
                </a:solidFill>
              </a:rPr>
              <a:t> </a:t>
            </a:r>
          </a:p>
          <a:p>
            <a:pPr marL="609600" indent="-609600" eaLnBrk="1" hangingPunct="1">
              <a:lnSpc>
                <a:spcPct val="80000"/>
              </a:lnSpc>
              <a:buFont typeface="Arial" charset="0"/>
              <a:buAutoNum type="arabicPeriod"/>
            </a:pPr>
            <a:r>
              <a:rPr lang="es-AR" sz="2400" dirty="0" smtClean="0">
                <a:solidFill>
                  <a:schemeClr val="bg1"/>
                </a:solidFill>
              </a:rPr>
              <a:t>SERVICIOS EDUCATIVOS INCLUSIVOS mejoras museográficas,</a:t>
            </a:r>
            <a:r>
              <a:rPr lang="es-ES" sz="2400" dirty="0" smtClean="0">
                <a:solidFill>
                  <a:schemeClr val="bg1"/>
                </a:solidFill>
              </a:rPr>
              <a:t> audio-guías para personas ciegas o disminuidas visuales. Visitas con lenguaje de señas.</a:t>
            </a:r>
          </a:p>
          <a:p>
            <a:pPr marL="609600" indent="-609600" eaLnBrk="1" hangingPunct="1">
              <a:lnSpc>
                <a:spcPct val="80000"/>
              </a:lnSpc>
              <a:buFont typeface="Arial" charset="0"/>
              <a:buAutoNum type="arabicPeriod"/>
            </a:pPr>
            <a:endParaRPr lang="es-ES" sz="2400" dirty="0" smtClean="0">
              <a:solidFill>
                <a:schemeClr val="bg1"/>
              </a:solidFill>
            </a:endParaRPr>
          </a:p>
          <a:p>
            <a:pPr marL="609600" indent="-609600" eaLnBrk="1" hangingPunct="1">
              <a:lnSpc>
                <a:spcPct val="80000"/>
              </a:lnSpc>
              <a:buFont typeface="Arial" charset="0"/>
              <a:buAutoNum type="arabicPeriod"/>
            </a:pPr>
            <a:r>
              <a:rPr lang="es-ES" sz="2400" dirty="0" smtClean="0">
                <a:solidFill>
                  <a:schemeClr val="bg1"/>
                </a:solidFill>
              </a:rPr>
              <a:t> </a:t>
            </a:r>
            <a:r>
              <a:rPr lang="es-AR" sz="2400" dirty="0" smtClean="0">
                <a:solidFill>
                  <a:schemeClr val="bg1"/>
                </a:solidFill>
              </a:rPr>
              <a:t>POLITICAS EDUCATIVAS MIN. DE EDUCACION DE LA PROVINCIA. Un Itinerario Por Los Bordes De Un Encuentro Posible Entre Mundos Diversos</a:t>
            </a:r>
            <a:endParaRPr lang="es-ES" sz="2400" dirty="0" smtClean="0">
              <a:solidFill>
                <a:schemeClr val="bg1"/>
              </a:solidFill>
            </a:endParaRPr>
          </a:p>
          <a:p>
            <a:pPr marL="609600" indent="-609600" eaLnBrk="1" hangingPunct="1">
              <a:lnSpc>
                <a:spcPct val="80000"/>
              </a:lnSpc>
              <a:buFont typeface="Arial" charset="0"/>
              <a:buAutoNum type="arabicPeriod"/>
            </a:pPr>
            <a:endParaRPr lang="es-AR" sz="2400" dirty="0" smtClean="0">
              <a:solidFill>
                <a:schemeClr val="bg1"/>
              </a:solidFill>
            </a:endParaRPr>
          </a:p>
          <a:p>
            <a:pPr marL="609600" indent="-609600" eaLnBrk="1" hangingPunct="1">
              <a:lnSpc>
                <a:spcPct val="80000"/>
              </a:lnSpc>
              <a:buFont typeface="Arial" charset="0"/>
              <a:buAutoNum type="arabicPeriod"/>
            </a:pPr>
            <a:r>
              <a:rPr lang="es-AR" sz="2400" dirty="0" smtClean="0">
                <a:solidFill>
                  <a:schemeClr val="bg1"/>
                </a:solidFill>
              </a:rPr>
              <a:t>PROYECTO DE PASANTIAS SECUNDARIAS </a:t>
            </a:r>
            <a:r>
              <a:rPr lang="es-ES" sz="2400" dirty="0" smtClean="0">
                <a:solidFill>
                  <a:schemeClr val="bg1"/>
                </a:solidFill>
              </a:rPr>
              <a:t> </a:t>
            </a:r>
          </a:p>
          <a:p>
            <a:pPr marL="609600" indent="-609600" eaLnBrk="1" hangingPunct="1">
              <a:lnSpc>
                <a:spcPct val="80000"/>
              </a:lnSpc>
              <a:buFont typeface="Arial" charset="0"/>
              <a:buAutoNum type="arabicPeriod"/>
            </a:pPr>
            <a:r>
              <a:rPr lang="es-AR" sz="2400" dirty="0" smtClean="0">
                <a:solidFill>
                  <a:schemeClr val="bg1"/>
                </a:solidFill>
              </a:rPr>
              <a:t>PROGRAMA PIES EN LA TIERRA</a:t>
            </a:r>
            <a:r>
              <a:rPr lang="es-ES" sz="2400" dirty="0" smtClean="0">
                <a:solidFill>
                  <a:schemeClr val="bg1"/>
                </a:solidFill>
              </a:rPr>
              <a:t> </a:t>
            </a:r>
          </a:p>
          <a:p>
            <a:pPr marL="609600" indent="-609600" eaLnBrk="1" hangingPunct="1">
              <a:lnSpc>
                <a:spcPct val="80000"/>
              </a:lnSpc>
              <a:buFont typeface="Arial" charset="0"/>
              <a:buAutoNum type="arabicPeriod"/>
            </a:pPr>
            <a:r>
              <a:rPr lang="es-AR" sz="2400" dirty="0" smtClean="0">
                <a:solidFill>
                  <a:schemeClr val="bg1"/>
                </a:solidFill>
              </a:rPr>
              <a:t>PROGRAMA PATRIMONIO LOCAL Y SOCIEDAD </a:t>
            </a:r>
            <a:r>
              <a:rPr lang="es-ES" sz="2400" dirty="0" smtClean="0">
                <a:solidFill>
                  <a:schemeClr val="bg1"/>
                </a:solidFill>
              </a:rPr>
              <a:t> </a:t>
            </a:r>
          </a:p>
          <a:p>
            <a:pPr marL="609600" indent="-609600" eaLnBrk="1" hangingPunct="1">
              <a:lnSpc>
                <a:spcPct val="80000"/>
              </a:lnSpc>
              <a:buFont typeface="Arial" charset="0"/>
              <a:buAutoNum type="arabicPeriod"/>
            </a:pPr>
            <a:r>
              <a:rPr lang="es-AR" sz="2400" dirty="0" smtClean="0">
                <a:solidFill>
                  <a:schemeClr val="bg1"/>
                </a:solidFill>
              </a:rPr>
              <a:t>ARQUEOLOGIA PUBLICA </a:t>
            </a:r>
            <a:r>
              <a:rPr lang="es-ES" sz="2400" dirty="0" smtClean="0">
                <a:solidFill>
                  <a:schemeClr val="bg1"/>
                </a:solidFill>
              </a:rPr>
              <a:t> </a:t>
            </a:r>
          </a:p>
          <a:p>
            <a:pPr marL="609600" indent="-609600" eaLnBrk="1" hangingPunct="1">
              <a:lnSpc>
                <a:spcPct val="80000"/>
              </a:lnSpc>
              <a:buFont typeface="Arial" charset="0"/>
              <a:buAutoNum type="arabicPeriod"/>
            </a:pPr>
            <a:r>
              <a:rPr lang="es-ES" sz="2400" dirty="0" smtClean="0">
                <a:solidFill>
                  <a:schemeClr val="bg1"/>
                </a:solidFill>
              </a:rPr>
              <a:t>CECA  Argentina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0"/>
            <a:ext cx="8229600" cy="1143000"/>
          </a:xfrm>
        </p:spPr>
        <p:txBody>
          <a:bodyPr/>
          <a:lstStyle/>
          <a:p>
            <a:r>
              <a:rPr lang="es-AR" sz="3600" b="1" dirty="0" smtClean="0">
                <a:solidFill>
                  <a:srgbClr val="FFC000"/>
                </a:solidFill>
              </a:rPr>
              <a:t>Áreas de  Conservación y Documentación:</a:t>
            </a:r>
            <a:br>
              <a:rPr lang="es-AR" sz="3600" b="1" dirty="0" smtClean="0">
                <a:solidFill>
                  <a:srgbClr val="FFC000"/>
                </a:solidFill>
              </a:rPr>
            </a:br>
            <a:r>
              <a:rPr lang="es-AR" sz="3600" b="1" dirty="0" smtClean="0">
                <a:solidFill>
                  <a:srgbClr val="FFC000"/>
                </a:solidFill>
              </a:rPr>
              <a:t>Gestión de las Colecciones</a:t>
            </a:r>
            <a:endParaRPr lang="es-AR" sz="3600" dirty="0"/>
          </a:p>
        </p:txBody>
      </p:sp>
      <p:sp>
        <p:nvSpPr>
          <p:cNvPr id="3" name="2 Marcador de contenido"/>
          <p:cNvSpPr>
            <a:spLocks noGrp="1"/>
          </p:cNvSpPr>
          <p:nvPr>
            <p:ph idx="1"/>
          </p:nvPr>
        </p:nvSpPr>
        <p:spPr>
          <a:xfrm>
            <a:off x="285720" y="1428736"/>
            <a:ext cx="8643966" cy="3929090"/>
          </a:xfrm>
        </p:spPr>
        <p:txBody>
          <a:bodyPr/>
          <a:lstStyle/>
          <a:p>
            <a:pPr>
              <a:buNone/>
            </a:pPr>
            <a:r>
              <a:rPr lang="es-ES_tradnl" sz="2400" dirty="0" smtClean="0">
                <a:solidFill>
                  <a:schemeClr val="bg1"/>
                </a:solidFill>
              </a:rPr>
              <a:t>	Principalmente actúa sobre sus propias colecciones ejecutando actividades programadas de documentación, conservación e investigación,</a:t>
            </a:r>
          </a:p>
          <a:p>
            <a:pPr>
              <a:buNone/>
            </a:pPr>
            <a:r>
              <a:rPr lang="es-ES_tradnl" sz="2400" dirty="0" smtClean="0">
                <a:solidFill>
                  <a:schemeClr val="bg1"/>
                </a:solidFill>
              </a:rPr>
              <a:t>	</a:t>
            </a:r>
          </a:p>
          <a:p>
            <a:pPr>
              <a:buNone/>
            </a:pPr>
            <a:r>
              <a:rPr lang="es-ES_tradnl" sz="2400" dirty="0" smtClean="0">
                <a:solidFill>
                  <a:schemeClr val="bg1"/>
                </a:solidFill>
              </a:rPr>
              <a:t> 	Pero además asume la responsabilidad por otras colecciones que ingresan a sus reservas patrimoniales por donación, nuevos proyectos de investigación y por decomisos y acciones judiciales en casos de ilegalidad de tenencia, tráfico ilícito, robo u otra cuestión en el ámbito de la justicia.</a:t>
            </a:r>
            <a:endParaRPr lang="es-AR" sz="2400" dirty="0" smtClean="0">
              <a:solidFill>
                <a:schemeClr val="bg1"/>
              </a:solidFill>
            </a:endParaRPr>
          </a:p>
          <a:p>
            <a:endParaRPr lang="es-AR" sz="2400" dirty="0" smtClean="0">
              <a:solidFill>
                <a:schemeClr val="bg1"/>
              </a:solidFill>
            </a:endParaRPr>
          </a:p>
          <a:p>
            <a:pPr algn="ctr">
              <a:buNone/>
            </a:pPr>
            <a:r>
              <a:rPr lang="es-AR" sz="2400" b="1" dirty="0" smtClean="0">
                <a:solidFill>
                  <a:srgbClr val="00B050"/>
                </a:solidFill>
              </a:rPr>
              <a:t>MIEMBRO ASESOR DEL COMITÉ CORDOBA DE LUCHA CONTRA EL TRAFICO ILICITO DE BIENES CULTURALES</a:t>
            </a:r>
          </a:p>
          <a:p>
            <a:pPr algn="ctr">
              <a:buNone/>
            </a:pPr>
            <a:r>
              <a:rPr lang="es-AR" sz="2400" b="1" dirty="0" smtClean="0">
                <a:solidFill>
                  <a:srgbClr val="00B050"/>
                </a:solidFill>
              </a:rPr>
              <a:t>2010-ACTUALIDAD</a:t>
            </a:r>
            <a:endParaRPr lang="es-AR" sz="2400" b="1" dirty="0">
              <a:solidFill>
                <a:srgbClr val="00B050"/>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s-ES" dirty="0" smtClean="0">
                <a:solidFill>
                  <a:srgbClr val="FFC000"/>
                </a:solidFill>
              </a:rPr>
              <a:t>Políticas del museo referidas a las colecciones</a:t>
            </a:r>
          </a:p>
        </p:txBody>
      </p:sp>
      <p:sp>
        <p:nvSpPr>
          <p:cNvPr id="20482" name="Content Placeholder 2"/>
          <p:cNvSpPr>
            <a:spLocks noGrp="1"/>
          </p:cNvSpPr>
          <p:nvPr>
            <p:ph idx="1"/>
          </p:nvPr>
        </p:nvSpPr>
        <p:spPr>
          <a:xfrm>
            <a:off x="214282" y="1428736"/>
            <a:ext cx="8929718" cy="5429264"/>
          </a:xfrm>
        </p:spPr>
        <p:txBody>
          <a:bodyPr/>
          <a:lstStyle/>
          <a:p>
            <a:pPr marL="19050" lvl="1" indent="-19050" eaLnBrk="1" hangingPunct="1">
              <a:buNone/>
            </a:pPr>
            <a:r>
              <a:rPr lang="es-ES" dirty="0" smtClean="0">
                <a:solidFill>
                  <a:schemeClr val="bg1"/>
                </a:solidFill>
              </a:rPr>
              <a:t>Restos humanos indígenas</a:t>
            </a:r>
          </a:p>
          <a:p>
            <a:pPr marL="174625" lvl="2" indent="-65088" eaLnBrk="1" hangingPunct="1"/>
            <a:r>
              <a:rPr lang="es-ES" dirty="0" smtClean="0">
                <a:solidFill>
                  <a:schemeClr val="bg1"/>
                </a:solidFill>
              </a:rPr>
              <a:t>Exhibición (diseñada en 1999 y abierta en 2002 con la nueva muestra ya se planteó la no exhibición. </a:t>
            </a:r>
          </a:p>
          <a:p>
            <a:pPr marL="174625" lvl="2" indent="-65088" eaLnBrk="1" hangingPunct="1"/>
            <a:r>
              <a:rPr lang="es-ES" dirty="0" smtClean="0">
                <a:solidFill>
                  <a:schemeClr val="bg1"/>
                </a:solidFill>
              </a:rPr>
              <a:t>En 2002 para el 12 de octubre viene una delegación andina desde el norte que fueron al museo y se hizo un primer ritual en la sala de textiles.</a:t>
            </a:r>
          </a:p>
          <a:p>
            <a:pPr marL="174625" lvl="2" indent="-65088" eaLnBrk="1" hangingPunct="1"/>
            <a:r>
              <a:rPr lang="es-ES" dirty="0" smtClean="0">
                <a:solidFill>
                  <a:schemeClr val="bg1"/>
                </a:solidFill>
              </a:rPr>
              <a:t> Participación en la creación de la Red Jaguar con una Base conceptual de </a:t>
            </a:r>
            <a:r>
              <a:rPr lang="es-ES" dirty="0" err="1" smtClean="0">
                <a:solidFill>
                  <a:schemeClr val="bg1"/>
                </a:solidFill>
              </a:rPr>
              <a:t>Jim</a:t>
            </a:r>
            <a:r>
              <a:rPr lang="es-ES" dirty="0" smtClean="0">
                <a:solidFill>
                  <a:schemeClr val="bg1"/>
                </a:solidFill>
              </a:rPr>
              <a:t> </a:t>
            </a:r>
            <a:r>
              <a:rPr lang="es-ES" dirty="0" err="1" smtClean="0">
                <a:solidFill>
                  <a:schemeClr val="bg1"/>
                </a:solidFill>
              </a:rPr>
              <a:t>Volkert</a:t>
            </a:r>
            <a:r>
              <a:rPr lang="es-ES" dirty="0" smtClean="0">
                <a:solidFill>
                  <a:schemeClr val="bg1"/>
                </a:solidFill>
              </a:rPr>
              <a:t> del Museo del Indio Americano, del </a:t>
            </a:r>
            <a:r>
              <a:rPr lang="es-ES" dirty="0" err="1" smtClean="0">
                <a:solidFill>
                  <a:schemeClr val="bg1"/>
                </a:solidFill>
              </a:rPr>
              <a:t>Smithsonian</a:t>
            </a:r>
            <a:r>
              <a:rPr lang="es-ES" dirty="0" smtClean="0">
                <a:solidFill>
                  <a:schemeClr val="bg1"/>
                </a:solidFill>
              </a:rPr>
              <a:t>, Pepe Pérez en el Etnográfico y Américo Castilla en la Fundación Antorchas. </a:t>
            </a:r>
          </a:p>
          <a:p>
            <a:pPr marL="174625" lvl="2" indent="-65088" eaLnBrk="1" hangingPunct="1"/>
            <a:r>
              <a:rPr lang="es-ES" dirty="0" smtClean="0">
                <a:solidFill>
                  <a:schemeClr val="bg1"/>
                </a:solidFill>
              </a:rPr>
              <a:t>En el contexto de discusiones sobre el caso de la exhibición de las momias de </a:t>
            </a:r>
            <a:r>
              <a:rPr lang="es-ES" dirty="0" err="1" smtClean="0">
                <a:solidFill>
                  <a:schemeClr val="bg1"/>
                </a:solidFill>
              </a:rPr>
              <a:t>Llullaillaco</a:t>
            </a:r>
            <a:r>
              <a:rPr lang="es-ES" dirty="0" smtClean="0">
                <a:solidFill>
                  <a:schemeClr val="bg1"/>
                </a:solidFill>
              </a:rPr>
              <a:t> 1999, reuniones en el WAC</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p:nvPr>
        </p:nvSpPr>
        <p:spPr/>
        <p:txBody>
          <a:bodyPr/>
          <a:lstStyle/>
          <a:p>
            <a:r>
              <a:rPr lang="es-ES_tradnl" dirty="0" smtClean="0">
                <a:solidFill>
                  <a:srgbClr val="FFC000"/>
                </a:solidFill>
              </a:rPr>
              <a:t>Actividades</a:t>
            </a:r>
            <a:endParaRPr lang="es-ES" dirty="0" smtClean="0">
              <a:solidFill>
                <a:srgbClr val="FFC000"/>
              </a:solidFill>
            </a:endParaRPr>
          </a:p>
        </p:txBody>
      </p:sp>
      <p:sp>
        <p:nvSpPr>
          <p:cNvPr id="68611" name="Rectangle 3"/>
          <p:cNvSpPr>
            <a:spLocks noGrp="1"/>
          </p:cNvSpPr>
          <p:nvPr>
            <p:ph type="body" sz="half" idx="1"/>
          </p:nvPr>
        </p:nvSpPr>
        <p:spPr>
          <a:xfrm>
            <a:off x="685800" y="2214563"/>
            <a:ext cx="4343400" cy="4338637"/>
          </a:xfrm>
        </p:spPr>
        <p:txBody>
          <a:bodyPr/>
          <a:lstStyle/>
          <a:p>
            <a:pPr marL="533400" indent="-533400">
              <a:lnSpc>
                <a:spcPct val="90000"/>
              </a:lnSpc>
            </a:pPr>
            <a:r>
              <a:rPr lang="es-ES_tradnl" sz="2800" dirty="0" smtClean="0">
                <a:solidFill>
                  <a:schemeClr val="bg1"/>
                </a:solidFill>
              </a:rPr>
              <a:t>Adecuación de espacios de trabajo</a:t>
            </a:r>
          </a:p>
          <a:p>
            <a:pPr marL="533400" indent="-533400">
              <a:lnSpc>
                <a:spcPct val="90000"/>
              </a:lnSpc>
            </a:pPr>
            <a:r>
              <a:rPr lang="es-ES_tradnl" sz="2800" dirty="0" smtClean="0">
                <a:solidFill>
                  <a:schemeClr val="bg1"/>
                </a:solidFill>
              </a:rPr>
              <a:t>Ordenamiento, conservación, almacenamiento y registro de los documentos</a:t>
            </a:r>
          </a:p>
          <a:p>
            <a:pPr marL="533400" indent="-533400">
              <a:lnSpc>
                <a:spcPct val="90000"/>
              </a:lnSpc>
            </a:pPr>
            <a:r>
              <a:rPr lang="es-ES_tradnl" sz="2800" dirty="0" smtClean="0">
                <a:solidFill>
                  <a:schemeClr val="bg1"/>
                </a:solidFill>
              </a:rPr>
              <a:t>Acciones complementarias (duplicación, fotos, etc.)</a:t>
            </a:r>
            <a:endParaRPr lang="es-ES" sz="2800" dirty="0" smtClean="0">
              <a:solidFill>
                <a:schemeClr val="bg1"/>
              </a:solidFill>
            </a:endParaRPr>
          </a:p>
        </p:txBody>
      </p:sp>
      <p:pic>
        <p:nvPicPr>
          <p:cNvPr id="68612" name="Picture 4" descr="IMG_1857"/>
          <p:cNvPicPr>
            <a:picLocks noGrp="1" noChangeAspect="1" noChangeArrowheads="1"/>
          </p:cNvPicPr>
          <p:nvPr>
            <p:ph type="clipArt" sz="half" idx="2"/>
          </p:nvPr>
        </p:nvPicPr>
        <p:blipFill>
          <a:blip r:embed="rId2" cstate="print"/>
          <a:srcRect/>
          <a:stretch>
            <a:fillRect/>
          </a:stretch>
        </p:blipFill>
        <p:spPr>
          <a:xfrm>
            <a:off x="6400800" y="1371600"/>
            <a:ext cx="2514600" cy="3352800"/>
          </a:xfrm>
        </p:spPr>
      </p:pic>
      <p:pic>
        <p:nvPicPr>
          <p:cNvPr id="68613" name="Picture 5" descr="IMG_1870"/>
          <p:cNvPicPr>
            <a:picLocks noChangeAspect="1" noChangeArrowheads="1"/>
          </p:cNvPicPr>
          <p:nvPr/>
        </p:nvPicPr>
        <p:blipFill>
          <a:blip r:embed="rId3" cstate="print"/>
          <a:srcRect/>
          <a:stretch>
            <a:fillRect/>
          </a:stretch>
        </p:blipFill>
        <p:spPr bwMode="auto">
          <a:xfrm>
            <a:off x="5029200" y="3352800"/>
            <a:ext cx="2457450" cy="3276600"/>
          </a:xfrm>
          <a:prstGeom prst="rect">
            <a:avLst/>
          </a:prstGeom>
          <a:noFill/>
        </p:spPr>
      </p:pic>
      <p:sp>
        <p:nvSpPr>
          <p:cNvPr id="6" name="5 CuadroTexto"/>
          <p:cNvSpPr txBox="1"/>
          <p:nvPr/>
        </p:nvSpPr>
        <p:spPr>
          <a:xfrm>
            <a:off x="5572132" y="1285860"/>
            <a:ext cx="3057247" cy="369332"/>
          </a:xfrm>
          <a:prstGeom prst="rect">
            <a:avLst/>
          </a:prstGeom>
          <a:noFill/>
        </p:spPr>
        <p:txBody>
          <a:bodyPr wrap="none" rtlCol="0">
            <a:spAutoFit/>
          </a:bodyPr>
          <a:lstStyle/>
          <a:p>
            <a:r>
              <a:rPr lang="es-AR" dirty="0" smtClean="0">
                <a:solidFill>
                  <a:srgbClr val="FFC000"/>
                </a:solidFill>
              </a:rPr>
              <a:t>Documentación institucional</a:t>
            </a:r>
            <a:endParaRPr lang="es-AR" dirty="0">
              <a:solidFill>
                <a:srgbClr val="FFC000"/>
              </a:solidFill>
            </a:endParaRPr>
          </a:p>
        </p:txBody>
      </p:sp>
      <p:sp>
        <p:nvSpPr>
          <p:cNvPr id="7" name="6 CuadroTexto"/>
          <p:cNvSpPr txBox="1"/>
          <p:nvPr/>
        </p:nvSpPr>
        <p:spPr>
          <a:xfrm>
            <a:off x="5572132" y="5643578"/>
            <a:ext cx="2864887" cy="369332"/>
          </a:xfrm>
          <a:prstGeom prst="rect">
            <a:avLst/>
          </a:prstGeom>
          <a:noFill/>
        </p:spPr>
        <p:txBody>
          <a:bodyPr wrap="none" rtlCol="0">
            <a:spAutoFit/>
          </a:bodyPr>
          <a:lstStyle/>
          <a:p>
            <a:r>
              <a:rPr lang="es-AR" dirty="0" smtClean="0">
                <a:solidFill>
                  <a:srgbClr val="FFC000"/>
                </a:solidFill>
              </a:rPr>
              <a:t>Documentación  de época</a:t>
            </a:r>
            <a:endParaRPr lang="es-AR" dirty="0">
              <a:solidFill>
                <a:srgbClr val="FFC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857496"/>
            <a:ext cx="8229600" cy="1143000"/>
          </a:xfrm>
        </p:spPr>
        <p:txBody>
          <a:bodyPr/>
          <a:lstStyle/>
          <a:p>
            <a:r>
              <a:rPr lang="es-AR" b="1" dirty="0" smtClean="0">
                <a:solidFill>
                  <a:schemeClr val="accent6">
                    <a:lumMod val="75000"/>
                  </a:schemeClr>
                </a:solidFill>
              </a:rPr>
              <a:t>Memorias Materiales…</a:t>
            </a:r>
            <a:br>
              <a:rPr lang="es-AR" b="1" dirty="0" smtClean="0">
                <a:solidFill>
                  <a:schemeClr val="accent6">
                    <a:lumMod val="75000"/>
                  </a:schemeClr>
                </a:solidFill>
              </a:rPr>
            </a:br>
            <a:r>
              <a:rPr lang="es-AR" b="1" dirty="0" smtClean="0">
                <a:solidFill>
                  <a:schemeClr val="accent6">
                    <a:lumMod val="75000"/>
                  </a:schemeClr>
                </a:solidFill>
              </a:rPr>
              <a:t>Colecciones</a:t>
            </a:r>
            <a:endParaRPr lang="es-AR"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a:lstStyle/>
          <a:p>
            <a:r>
              <a:rPr lang="es-ES_tradnl" dirty="0" smtClean="0">
                <a:solidFill>
                  <a:srgbClr val="FFC000"/>
                </a:solidFill>
              </a:rPr>
              <a:t>Actividades</a:t>
            </a:r>
            <a:endParaRPr lang="es-ES" dirty="0" smtClean="0">
              <a:solidFill>
                <a:srgbClr val="FFC000"/>
              </a:solidFill>
            </a:endParaRPr>
          </a:p>
        </p:txBody>
      </p:sp>
      <p:sp>
        <p:nvSpPr>
          <p:cNvPr id="70659" name="Rectangle 3"/>
          <p:cNvSpPr>
            <a:spLocks noGrp="1"/>
          </p:cNvSpPr>
          <p:nvPr>
            <p:ph type="body" sz="half" idx="1"/>
          </p:nvPr>
        </p:nvSpPr>
        <p:spPr>
          <a:xfrm>
            <a:off x="457200" y="1600201"/>
            <a:ext cx="4035425" cy="1756792"/>
          </a:xfrm>
        </p:spPr>
        <p:txBody>
          <a:bodyPr/>
          <a:lstStyle/>
          <a:p>
            <a:r>
              <a:rPr lang="es-ES_tradnl" sz="2000" dirty="0" smtClean="0">
                <a:solidFill>
                  <a:schemeClr val="bg1"/>
                </a:solidFill>
              </a:rPr>
              <a:t>Consulta y cruce con colecciones e inventario general</a:t>
            </a:r>
          </a:p>
          <a:p>
            <a:r>
              <a:rPr lang="es-ES_tradnl" sz="2000" dirty="0" smtClean="0">
                <a:solidFill>
                  <a:schemeClr val="bg1"/>
                </a:solidFill>
              </a:rPr>
              <a:t>Consulta bibliográfica, de materiales inéditos, etc.</a:t>
            </a:r>
          </a:p>
          <a:p>
            <a:r>
              <a:rPr lang="es-ES_tradnl" sz="2000" dirty="0" smtClean="0">
                <a:solidFill>
                  <a:schemeClr val="bg1"/>
                </a:solidFill>
              </a:rPr>
              <a:t>Entrevistas a antiguos miembros</a:t>
            </a:r>
            <a:endParaRPr lang="es-ES" sz="2000" dirty="0" smtClean="0">
              <a:solidFill>
                <a:schemeClr val="bg1"/>
              </a:solidFill>
            </a:endParaRPr>
          </a:p>
        </p:txBody>
      </p:sp>
      <p:pic>
        <p:nvPicPr>
          <p:cNvPr id="70660" name="Picture 4" descr="IMG_1838"/>
          <p:cNvPicPr>
            <a:picLocks noGrp="1" noChangeAspect="1" noChangeArrowheads="1"/>
          </p:cNvPicPr>
          <p:nvPr>
            <p:ph type="clipArt" sz="half" idx="2"/>
          </p:nvPr>
        </p:nvPicPr>
        <p:blipFill>
          <a:blip r:embed="rId2" cstate="print"/>
          <a:srcRect/>
          <a:stretch>
            <a:fillRect/>
          </a:stretch>
        </p:blipFill>
        <p:spPr>
          <a:xfrm>
            <a:off x="4860032" y="1556792"/>
            <a:ext cx="1484875" cy="1113656"/>
          </a:xfrm>
        </p:spPr>
      </p:pic>
      <p:pic>
        <p:nvPicPr>
          <p:cNvPr id="70661" name="Picture 5" descr="Cráneo 1"/>
          <p:cNvPicPr>
            <a:picLocks noChangeAspect="1" noChangeArrowheads="1"/>
          </p:cNvPicPr>
          <p:nvPr/>
        </p:nvPicPr>
        <p:blipFill>
          <a:blip r:embed="rId3" cstate="print"/>
          <a:srcRect/>
          <a:stretch>
            <a:fillRect/>
          </a:stretch>
        </p:blipFill>
        <p:spPr bwMode="auto">
          <a:xfrm>
            <a:off x="6588224" y="1556792"/>
            <a:ext cx="1484875" cy="1113656"/>
          </a:xfrm>
          <a:prstGeom prst="rect">
            <a:avLst/>
          </a:prstGeom>
          <a:noFill/>
        </p:spPr>
      </p:pic>
      <p:sp>
        <p:nvSpPr>
          <p:cNvPr id="6" name="5 CuadroTexto"/>
          <p:cNvSpPr txBox="1"/>
          <p:nvPr/>
        </p:nvSpPr>
        <p:spPr>
          <a:xfrm>
            <a:off x="611561" y="4149080"/>
            <a:ext cx="7848872" cy="2031325"/>
          </a:xfrm>
          <a:prstGeom prst="rect">
            <a:avLst/>
          </a:prstGeom>
          <a:noFill/>
        </p:spPr>
        <p:txBody>
          <a:bodyPr wrap="square" rtlCol="0">
            <a:spAutoFit/>
          </a:bodyPr>
          <a:lstStyle/>
          <a:p>
            <a:r>
              <a:rPr lang="es-ES_tradnl" dirty="0" smtClean="0">
                <a:solidFill>
                  <a:srgbClr val="FFC000"/>
                </a:solidFill>
              </a:rPr>
              <a:t>Estrechar vínculos con los representantes de las comunidades</a:t>
            </a:r>
          </a:p>
          <a:p>
            <a:r>
              <a:rPr lang="es-ES_tradnl" dirty="0" smtClean="0">
                <a:solidFill>
                  <a:srgbClr val="FFC000"/>
                </a:solidFill>
              </a:rPr>
              <a:t>Dialogo sobre  el tema de las restituciones en función de los problemas</a:t>
            </a:r>
          </a:p>
          <a:p>
            <a:r>
              <a:rPr lang="es-ES_tradnl" dirty="0" smtClean="0">
                <a:solidFill>
                  <a:srgbClr val="FFC000"/>
                </a:solidFill>
              </a:rPr>
              <a:t>1.- legales en cuanto a la pertenencia de  los restos</a:t>
            </a:r>
          </a:p>
          <a:p>
            <a:r>
              <a:rPr lang="es-ES_tradnl" dirty="0" smtClean="0">
                <a:solidFill>
                  <a:srgbClr val="FFC000"/>
                </a:solidFill>
              </a:rPr>
              <a:t>2.- </a:t>
            </a:r>
            <a:r>
              <a:rPr lang="es-ES_tradnl" dirty="0" err="1" smtClean="0">
                <a:solidFill>
                  <a:srgbClr val="FFC000"/>
                </a:solidFill>
              </a:rPr>
              <a:t>identitarios</a:t>
            </a:r>
            <a:r>
              <a:rPr lang="es-ES_tradnl" dirty="0" smtClean="0">
                <a:solidFill>
                  <a:srgbClr val="FFC000"/>
                </a:solidFill>
              </a:rPr>
              <a:t> en función de la distribución espacial  de los entierros en caso de ser conocido y la propiedad de un territorio ancestral comunitario donde </a:t>
            </a:r>
            <a:r>
              <a:rPr lang="es-ES_tradnl" dirty="0" err="1" smtClean="0">
                <a:solidFill>
                  <a:srgbClr val="FFC000"/>
                </a:solidFill>
              </a:rPr>
              <a:t>reenterrar</a:t>
            </a:r>
            <a:r>
              <a:rPr lang="es-ES_tradnl" dirty="0" smtClean="0">
                <a:solidFill>
                  <a:srgbClr val="FFC000"/>
                </a:solidFill>
              </a:rPr>
              <a:t> </a:t>
            </a:r>
          </a:p>
          <a:p>
            <a:r>
              <a:rPr lang="es-ES_tradnl" dirty="0" smtClean="0">
                <a:solidFill>
                  <a:srgbClr val="FFC000"/>
                </a:solidFill>
              </a:rPr>
              <a:t>3.- Tres casos de restituciones a comunidades a través de los municipios </a:t>
            </a:r>
            <a:endParaRPr lang="es-ES" dirty="0">
              <a:solidFill>
                <a:srgbClr val="FFC000"/>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8229600" cy="1143000"/>
          </a:xfrm>
        </p:spPr>
        <p:txBody>
          <a:bodyPr/>
          <a:lstStyle/>
          <a:p>
            <a:r>
              <a:rPr lang="es-AR" sz="3200" b="1" dirty="0" smtClean="0">
                <a:solidFill>
                  <a:srgbClr val="FFC000"/>
                </a:solidFill>
              </a:rPr>
              <a:t>Almacenamiento y custodia de colecciones</a:t>
            </a:r>
            <a:br>
              <a:rPr lang="es-AR" sz="3200" b="1" dirty="0" smtClean="0">
                <a:solidFill>
                  <a:srgbClr val="FFC000"/>
                </a:solidFill>
              </a:rPr>
            </a:br>
            <a:endParaRPr lang="es-AR" sz="3200" dirty="0">
              <a:solidFill>
                <a:srgbClr val="FFC000"/>
              </a:solidFill>
            </a:endParaRPr>
          </a:p>
        </p:txBody>
      </p:sp>
      <p:sp>
        <p:nvSpPr>
          <p:cNvPr id="3" name="2 Marcador de texto"/>
          <p:cNvSpPr>
            <a:spLocks noGrp="1"/>
          </p:cNvSpPr>
          <p:nvPr>
            <p:ph type="body" sz="half" idx="1"/>
          </p:nvPr>
        </p:nvSpPr>
        <p:spPr/>
        <p:txBody>
          <a:bodyPr/>
          <a:lstStyle/>
          <a:p>
            <a:endParaRPr lang="es-AR" dirty="0"/>
          </a:p>
        </p:txBody>
      </p:sp>
      <p:pic>
        <p:nvPicPr>
          <p:cNvPr id="5" name="Picture 66" descr="9-05-06 004"/>
          <p:cNvPicPr>
            <a:picLocks noChangeAspect="1" noChangeArrowheads="1"/>
          </p:cNvPicPr>
          <p:nvPr/>
        </p:nvPicPr>
        <p:blipFill>
          <a:blip r:embed="rId2" cstate="print"/>
          <a:srcRect/>
          <a:stretch>
            <a:fillRect/>
          </a:stretch>
        </p:blipFill>
        <p:spPr bwMode="auto">
          <a:xfrm>
            <a:off x="571472" y="1142984"/>
            <a:ext cx="2801943" cy="2605235"/>
          </a:xfrm>
          <a:prstGeom prst="rect">
            <a:avLst/>
          </a:prstGeom>
          <a:ln>
            <a:noFill/>
          </a:ln>
          <a:effectLst>
            <a:outerShdw blurRad="292100" dist="139700" dir="2700000" algn="tl" rotWithShape="0">
              <a:srgbClr val="333333">
                <a:alpha val="65000"/>
              </a:srgbClr>
            </a:outerShdw>
          </a:effectLst>
        </p:spPr>
      </p:pic>
      <p:pic>
        <p:nvPicPr>
          <p:cNvPr id="6" name="Picture 72" descr="trabajo de registro 001"/>
          <p:cNvPicPr>
            <a:picLocks noChangeAspect="1" noChangeArrowheads="1"/>
          </p:cNvPicPr>
          <p:nvPr/>
        </p:nvPicPr>
        <p:blipFill>
          <a:blip r:embed="rId3" cstate="print"/>
          <a:srcRect/>
          <a:stretch>
            <a:fillRect/>
          </a:stretch>
        </p:blipFill>
        <p:spPr bwMode="auto">
          <a:xfrm>
            <a:off x="6621342" y="1388804"/>
            <a:ext cx="1774946" cy="2989502"/>
          </a:xfrm>
          <a:prstGeom prst="rect">
            <a:avLst/>
          </a:prstGeom>
          <a:ln>
            <a:noFill/>
          </a:ln>
          <a:effectLst>
            <a:outerShdw blurRad="292100" dist="139700" dir="2700000" algn="tl" rotWithShape="0">
              <a:srgbClr val="333333">
                <a:alpha val="65000"/>
              </a:srgbClr>
            </a:outerShdw>
          </a:effectLst>
        </p:spPr>
      </p:pic>
      <p:pic>
        <p:nvPicPr>
          <p:cNvPr id="7" name="Picture 10" descr="colecc MA UNC 006"/>
          <p:cNvPicPr>
            <a:picLocks noChangeAspect="1" noChangeArrowheads="1"/>
          </p:cNvPicPr>
          <p:nvPr/>
        </p:nvPicPr>
        <p:blipFill>
          <a:blip r:embed="rId4" cstate="print"/>
          <a:srcRect/>
          <a:stretch>
            <a:fillRect/>
          </a:stretch>
        </p:blipFill>
        <p:spPr bwMode="auto">
          <a:xfrm>
            <a:off x="3643306" y="2786058"/>
            <a:ext cx="2488583" cy="32914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archivo 004"/>
          <p:cNvPicPr>
            <a:picLocks noChangeAspect="1" noChangeArrowheads="1"/>
          </p:cNvPicPr>
          <p:nvPr/>
        </p:nvPicPr>
        <p:blipFill>
          <a:blip r:embed="rId2" cstate="print"/>
          <a:srcRect/>
          <a:stretch>
            <a:fillRect/>
          </a:stretch>
        </p:blipFill>
        <p:spPr bwMode="auto">
          <a:xfrm>
            <a:off x="838200" y="3657600"/>
            <a:ext cx="3657600" cy="2743200"/>
          </a:xfrm>
          <a:prstGeom prst="rect">
            <a:avLst/>
          </a:prstGeom>
          <a:noFill/>
        </p:spPr>
      </p:pic>
      <p:pic>
        <p:nvPicPr>
          <p:cNvPr id="69635" name="Picture 3" descr="archivo 006"/>
          <p:cNvPicPr>
            <a:picLocks noChangeAspect="1" noChangeArrowheads="1"/>
          </p:cNvPicPr>
          <p:nvPr/>
        </p:nvPicPr>
        <p:blipFill>
          <a:blip r:embed="rId3" cstate="print"/>
          <a:srcRect/>
          <a:stretch>
            <a:fillRect/>
          </a:stretch>
        </p:blipFill>
        <p:spPr bwMode="auto">
          <a:xfrm>
            <a:off x="4724400" y="857250"/>
            <a:ext cx="3581400" cy="2686050"/>
          </a:xfrm>
          <a:prstGeom prst="rect">
            <a:avLst/>
          </a:prstGeom>
          <a:noFill/>
        </p:spPr>
      </p:pic>
      <p:pic>
        <p:nvPicPr>
          <p:cNvPr id="69636" name="Picture 4" descr="archivo 007"/>
          <p:cNvPicPr>
            <a:picLocks noChangeAspect="1" noChangeArrowheads="1"/>
          </p:cNvPicPr>
          <p:nvPr/>
        </p:nvPicPr>
        <p:blipFill>
          <a:blip r:embed="rId4" cstate="print"/>
          <a:srcRect/>
          <a:stretch>
            <a:fillRect/>
          </a:stretch>
        </p:blipFill>
        <p:spPr bwMode="auto">
          <a:xfrm>
            <a:off x="4724400" y="3657600"/>
            <a:ext cx="3657600" cy="2743200"/>
          </a:xfrm>
          <a:prstGeom prst="rect">
            <a:avLst/>
          </a:prstGeom>
          <a:noFill/>
        </p:spPr>
      </p:pic>
      <p:pic>
        <p:nvPicPr>
          <p:cNvPr id="69637" name="Picture 5" descr="DSC05201"/>
          <p:cNvPicPr>
            <a:picLocks noChangeAspect="1" noChangeArrowheads="1"/>
          </p:cNvPicPr>
          <p:nvPr/>
        </p:nvPicPr>
        <p:blipFill>
          <a:blip r:embed="rId5" cstate="print"/>
          <a:srcRect/>
          <a:stretch>
            <a:fillRect/>
          </a:stretch>
        </p:blipFill>
        <p:spPr bwMode="auto">
          <a:xfrm>
            <a:off x="914400" y="838200"/>
            <a:ext cx="3581400" cy="2686050"/>
          </a:xfrm>
          <a:prstGeom prst="rect">
            <a:avLst/>
          </a:prstGeom>
          <a:noFill/>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nvGraphicFramePr>
        <p:xfrm>
          <a:off x="2285984" y="3539590"/>
          <a:ext cx="4588366" cy="3318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Rectángulo"/>
          <p:cNvSpPr/>
          <p:nvPr/>
        </p:nvSpPr>
        <p:spPr>
          <a:xfrm>
            <a:off x="428596" y="285728"/>
            <a:ext cx="8215370" cy="3046988"/>
          </a:xfrm>
          <a:prstGeom prst="rect">
            <a:avLst/>
          </a:prstGeom>
        </p:spPr>
        <p:txBody>
          <a:bodyPr wrap="square">
            <a:spAutoFit/>
          </a:bodyPr>
          <a:lstStyle/>
          <a:p>
            <a:pPr algn="ctr">
              <a:buNone/>
            </a:pPr>
            <a:r>
              <a:rPr lang="es-ES" sz="2400" b="1" dirty="0" smtClean="0">
                <a:solidFill>
                  <a:srgbClr val="FFC000"/>
                </a:solidFill>
                <a:latin typeface="+mj-lt"/>
              </a:rPr>
              <a:t>PROYECTO: PLIICS – DIGITALIZACION DE COLECCIONES Y ARCHIVO DEL MUSEO DE ANTROPOLOGIA, FACULTAD DE FILOSOFÍA Y HUMANIDADES, UNIVERSIDAD NACIONAL DE CORDOBA e INSTITUTO DE ANTROPOLOGIA DE CORDOBA (IDACOR-CONICET)</a:t>
            </a:r>
            <a:endParaRPr lang="es-AR" sz="2400" b="1" dirty="0" smtClean="0">
              <a:solidFill>
                <a:srgbClr val="FFC000"/>
              </a:solidFill>
              <a:latin typeface="+mj-lt"/>
            </a:endParaRPr>
          </a:p>
          <a:p>
            <a:pPr algn="ctr"/>
            <a:r>
              <a:rPr lang="es-AR" sz="2400" dirty="0" smtClean="0">
                <a:solidFill>
                  <a:schemeClr val="bg1"/>
                </a:solidFill>
                <a:latin typeface="+mj-lt"/>
              </a:rPr>
              <a:t>Coordinador  Dr. Andrés </a:t>
            </a:r>
            <a:r>
              <a:rPr lang="es-AR" sz="2400" dirty="0" err="1" smtClean="0">
                <a:solidFill>
                  <a:schemeClr val="bg1"/>
                </a:solidFill>
                <a:latin typeface="+mj-lt"/>
              </a:rPr>
              <a:t>Izeta</a:t>
            </a:r>
            <a:endParaRPr lang="es-AR" sz="2400" dirty="0" smtClean="0">
              <a:solidFill>
                <a:schemeClr val="bg1"/>
              </a:solidFill>
              <a:latin typeface="+mj-lt"/>
            </a:endParaRPr>
          </a:p>
          <a:p>
            <a:pPr algn="ctr"/>
            <a:r>
              <a:rPr lang="es-AR" sz="2400" dirty="0" smtClean="0">
                <a:solidFill>
                  <a:schemeClr val="bg1"/>
                </a:solidFill>
                <a:latin typeface="+mj-lt"/>
              </a:rPr>
              <a:t>2010-la actualidad</a:t>
            </a:r>
          </a:p>
          <a:p>
            <a:pPr algn="ctr"/>
            <a:r>
              <a:rPr lang="es-AR" sz="2400" dirty="0" smtClean="0">
                <a:solidFill>
                  <a:schemeClr val="bg1"/>
                </a:solidFill>
                <a:latin typeface="+mj-lt"/>
              </a:rPr>
              <a:t>Financiamiento: Fundación Williams y CONICET</a:t>
            </a:r>
            <a:endParaRPr lang="es-AR" sz="2400" dirty="0">
              <a:latin typeface="+mj-l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1412776"/>
            <a:ext cx="9144000" cy="4896544"/>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1026" name="Picture 2"/>
          <p:cNvPicPr>
            <a:picLocks noChangeAspect="1" noChangeArrowheads="1"/>
          </p:cNvPicPr>
          <p:nvPr/>
        </p:nvPicPr>
        <p:blipFill>
          <a:blip r:embed="rId2" cstate="print"/>
          <a:srcRect/>
          <a:stretch>
            <a:fillRect/>
          </a:stretch>
        </p:blipFill>
        <p:spPr bwMode="auto">
          <a:xfrm>
            <a:off x="0" y="1428736"/>
            <a:ext cx="9144000" cy="4902415"/>
          </a:xfrm>
          <a:prstGeom prst="rect">
            <a:avLst/>
          </a:prstGeom>
          <a:ln>
            <a:noFill/>
          </a:ln>
          <a:effectLst>
            <a:outerShdw blurRad="292100" dist="139700" dir="2700000" algn="tl" rotWithShape="0">
              <a:srgbClr val="333333">
                <a:alpha val="65000"/>
              </a:srgbClr>
            </a:outerShdw>
          </a:effectLst>
        </p:spPr>
      </p:pic>
      <p:sp>
        <p:nvSpPr>
          <p:cNvPr id="8" name="7 CuadroTexto"/>
          <p:cNvSpPr txBox="1"/>
          <p:nvPr/>
        </p:nvSpPr>
        <p:spPr>
          <a:xfrm>
            <a:off x="428596" y="3071810"/>
            <a:ext cx="1928826" cy="1477328"/>
          </a:xfrm>
          <a:prstGeom prst="rect">
            <a:avLst/>
          </a:prstGeom>
          <a:noFill/>
        </p:spPr>
        <p:txBody>
          <a:bodyPr wrap="square" rtlCol="0">
            <a:spAutoFit/>
          </a:bodyPr>
          <a:lstStyle/>
          <a:p>
            <a:r>
              <a:rPr lang="es-AR" b="1" dirty="0" smtClean="0">
                <a:latin typeface="Arial Narrow" pitchFamily="34" charset="0"/>
              </a:rPr>
              <a:t>Plataforma Interactiva de Investigación para las Ciencias Sociales (PLIICS) </a:t>
            </a:r>
            <a:endParaRPr lang="es-AR" b="1" dirty="0">
              <a:latin typeface="Arial Narrow" pitchFamily="34" charset="0"/>
            </a:endParaRPr>
          </a:p>
        </p:txBody>
      </p:sp>
      <p:pic>
        <p:nvPicPr>
          <p:cNvPr id="9" name="Picture 5" descr="G:\Documents and Settings\Administrador\Escritorio\POSTER CARACOLES\LOGO MUSEO IDACOR 2012.tif"/>
          <p:cNvPicPr>
            <a:picLocks noChangeAspect="1" noChangeArrowheads="1"/>
          </p:cNvPicPr>
          <p:nvPr/>
        </p:nvPicPr>
        <p:blipFill>
          <a:blip r:embed="rId3" cstate="print">
            <a:clrChange>
              <a:clrFrom>
                <a:srgbClr val="1F1A17"/>
              </a:clrFrom>
              <a:clrTo>
                <a:srgbClr val="1F1A17">
                  <a:alpha val="0"/>
                </a:srgbClr>
              </a:clrTo>
            </a:clrChange>
          </a:blip>
          <a:srcRect/>
          <a:stretch>
            <a:fillRect/>
          </a:stretch>
        </p:blipFill>
        <p:spPr bwMode="auto">
          <a:xfrm>
            <a:off x="7000892" y="357166"/>
            <a:ext cx="1714512" cy="714380"/>
          </a:xfrm>
          <a:prstGeom prst="rect">
            <a:avLst/>
          </a:prstGeom>
          <a:noFill/>
          <a:ln w="9525">
            <a:noFill/>
            <a:miter lim="800000"/>
            <a:headEnd/>
            <a:tailEnd/>
          </a:ln>
        </p:spPr>
      </p:pic>
      <p:sp>
        <p:nvSpPr>
          <p:cNvPr id="10" name="9 CuadroTexto"/>
          <p:cNvSpPr txBox="1"/>
          <p:nvPr/>
        </p:nvSpPr>
        <p:spPr>
          <a:xfrm>
            <a:off x="323528" y="332656"/>
            <a:ext cx="6765506" cy="523220"/>
          </a:xfrm>
          <a:prstGeom prst="rect">
            <a:avLst/>
          </a:prstGeom>
          <a:noFill/>
        </p:spPr>
        <p:txBody>
          <a:bodyPr wrap="none" rtlCol="0">
            <a:spAutoFit/>
          </a:bodyPr>
          <a:lstStyle/>
          <a:p>
            <a:r>
              <a:rPr lang="es-ES_tradnl" sz="2800" b="1" dirty="0" smtClean="0">
                <a:solidFill>
                  <a:srgbClr val="FFC000"/>
                </a:solidFill>
              </a:rPr>
              <a:t>ACCESIBILIDAD Y PUESTA EN VALOR</a:t>
            </a:r>
            <a:endParaRPr lang="es-ES" sz="2800" b="1" dirty="0">
              <a:solidFill>
                <a:srgbClr val="FFC000"/>
              </a:solidFill>
            </a:endParaRPr>
          </a:p>
        </p:txBody>
      </p:sp>
      <p:sp>
        <p:nvSpPr>
          <p:cNvPr id="11" name="10 CuadroTexto"/>
          <p:cNvSpPr txBox="1"/>
          <p:nvPr/>
        </p:nvSpPr>
        <p:spPr>
          <a:xfrm>
            <a:off x="323528" y="908720"/>
            <a:ext cx="6981848" cy="369332"/>
          </a:xfrm>
          <a:prstGeom prst="rect">
            <a:avLst/>
          </a:prstGeom>
          <a:noFill/>
        </p:spPr>
        <p:txBody>
          <a:bodyPr wrap="none" rtlCol="0">
            <a:spAutoFit/>
          </a:bodyPr>
          <a:lstStyle/>
          <a:p>
            <a:r>
              <a:rPr lang="es-ES_tradnl" dirty="0" smtClean="0">
                <a:solidFill>
                  <a:srgbClr val="FFC000"/>
                </a:solidFill>
              </a:rPr>
              <a:t>PLIICS CONICET Y REPOSITORIO INSTITUCIONAL DE LA UNC</a:t>
            </a:r>
            <a:endParaRPr lang="es-ES" dirty="0">
              <a:solidFill>
                <a:srgbClr val="FFC000"/>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montes 2012\paara Andres I\_DSC0159.jpg"/>
          <p:cNvPicPr>
            <a:picLocks noChangeAspect="1" noChangeArrowheads="1"/>
          </p:cNvPicPr>
          <p:nvPr/>
        </p:nvPicPr>
        <p:blipFill>
          <a:blip r:embed="rId2" cstate="print"/>
          <a:srcRect/>
          <a:stretch>
            <a:fillRect/>
          </a:stretch>
        </p:blipFill>
        <p:spPr bwMode="auto">
          <a:xfrm>
            <a:off x="1500166" y="4357694"/>
            <a:ext cx="2814574" cy="1885780"/>
          </a:xfrm>
          <a:prstGeom prst="rect">
            <a:avLst/>
          </a:prstGeom>
          <a:ln>
            <a:noFill/>
          </a:ln>
          <a:effectLst>
            <a:outerShdw blurRad="292100" dist="139700" dir="2700000" algn="tl" rotWithShape="0">
              <a:srgbClr val="333333">
                <a:alpha val="65000"/>
              </a:srgbClr>
            </a:outerShdw>
          </a:effectLst>
        </p:spPr>
      </p:pic>
      <p:pic>
        <p:nvPicPr>
          <p:cNvPr id="5123" name="Picture 3" descr="H:\montes 2012\paara Andres I\fotos del momento 002.jpg"/>
          <p:cNvPicPr>
            <a:picLocks noChangeAspect="1" noChangeArrowheads="1"/>
          </p:cNvPicPr>
          <p:nvPr/>
        </p:nvPicPr>
        <p:blipFill>
          <a:blip r:embed="rId3" cstate="print"/>
          <a:srcRect/>
          <a:stretch>
            <a:fillRect/>
          </a:stretch>
        </p:blipFill>
        <p:spPr bwMode="auto">
          <a:xfrm>
            <a:off x="1500167" y="1643050"/>
            <a:ext cx="2431242" cy="2571768"/>
          </a:xfrm>
          <a:prstGeom prst="rect">
            <a:avLst/>
          </a:prstGeom>
          <a:ln>
            <a:noFill/>
          </a:ln>
          <a:effectLst>
            <a:outerShdw blurRad="292100" dist="139700" dir="2700000" algn="tl" rotWithShape="0">
              <a:srgbClr val="333333">
                <a:alpha val="65000"/>
              </a:srgbClr>
            </a:outerShdw>
          </a:effectLst>
        </p:spPr>
      </p:pic>
      <p:pic>
        <p:nvPicPr>
          <p:cNvPr id="5124" name="Picture 4" descr="H:\montes 2012\paara Andres I\visita williams21-12-10 026.jpg"/>
          <p:cNvPicPr>
            <a:picLocks noChangeAspect="1" noChangeArrowheads="1"/>
          </p:cNvPicPr>
          <p:nvPr/>
        </p:nvPicPr>
        <p:blipFill>
          <a:blip r:embed="rId4" cstate="print"/>
          <a:srcRect/>
          <a:stretch>
            <a:fillRect/>
          </a:stretch>
        </p:blipFill>
        <p:spPr bwMode="auto">
          <a:xfrm>
            <a:off x="4214810" y="1643050"/>
            <a:ext cx="1724014" cy="2595900"/>
          </a:xfrm>
          <a:prstGeom prst="rect">
            <a:avLst/>
          </a:prstGeom>
          <a:ln>
            <a:noFill/>
          </a:ln>
          <a:effectLst>
            <a:outerShdw blurRad="292100" dist="139700" dir="2700000" algn="tl" rotWithShape="0">
              <a:srgbClr val="333333">
                <a:alpha val="65000"/>
              </a:srgbClr>
            </a:outerShdw>
          </a:effectLst>
        </p:spPr>
      </p:pic>
      <p:pic>
        <p:nvPicPr>
          <p:cNvPr id="5125" name="Picture 5" descr="H:\montes 2012\paara Andres I\para mirta 006.jpg"/>
          <p:cNvPicPr>
            <a:picLocks noChangeAspect="1" noChangeArrowheads="1"/>
          </p:cNvPicPr>
          <p:nvPr/>
        </p:nvPicPr>
        <p:blipFill>
          <a:blip r:embed="rId5" cstate="print"/>
          <a:srcRect/>
          <a:stretch>
            <a:fillRect/>
          </a:stretch>
        </p:blipFill>
        <p:spPr bwMode="auto">
          <a:xfrm>
            <a:off x="6143636" y="1643050"/>
            <a:ext cx="1714512" cy="2581593"/>
          </a:xfrm>
          <a:prstGeom prst="rect">
            <a:avLst/>
          </a:prstGeom>
          <a:ln>
            <a:noFill/>
          </a:ln>
          <a:effectLst>
            <a:outerShdw blurRad="292100" dist="139700" dir="2700000" algn="tl" rotWithShape="0">
              <a:srgbClr val="333333">
                <a:alpha val="65000"/>
              </a:srgbClr>
            </a:outerShdw>
          </a:effectLst>
        </p:spPr>
      </p:pic>
      <p:pic>
        <p:nvPicPr>
          <p:cNvPr id="5127" name="Picture 7" descr="H:\montes 2012\paara Andres I\Copia de _DSC0168.JPG"/>
          <p:cNvPicPr>
            <a:picLocks noChangeAspect="1" noChangeArrowheads="1"/>
          </p:cNvPicPr>
          <p:nvPr/>
        </p:nvPicPr>
        <p:blipFill>
          <a:blip r:embed="rId6" cstate="print"/>
          <a:srcRect/>
          <a:stretch>
            <a:fillRect/>
          </a:stretch>
        </p:blipFill>
        <p:spPr bwMode="auto">
          <a:xfrm>
            <a:off x="4500563" y="4357694"/>
            <a:ext cx="2774326" cy="1857388"/>
          </a:xfrm>
          <a:prstGeom prst="rect">
            <a:avLst/>
          </a:prstGeom>
          <a:ln>
            <a:noFill/>
          </a:ln>
          <a:effectLst>
            <a:outerShdw blurRad="292100" dist="139700" dir="2700000" algn="tl" rotWithShape="0">
              <a:srgbClr val="333333">
                <a:alpha val="65000"/>
              </a:srgbClr>
            </a:outerShdw>
          </a:effectLst>
        </p:spPr>
      </p:pic>
      <p:pic>
        <p:nvPicPr>
          <p:cNvPr id="12" name="Picture 5" descr="G:\Documents and Settings\Administrador\Escritorio\POSTER CARACOLES\LOGO MUSEO IDACOR 2012.tif"/>
          <p:cNvPicPr>
            <a:picLocks noChangeAspect="1" noChangeArrowheads="1"/>
          </p:cNvPicPr>
          <p:nvPr/>
        </p:nvPicPr>
        <p:blipFill>
          <a:blip r:embed="rId7" cstate="print">
            <a:clrChange>
              <a:clrFrom>
                <a:srgbClr val="1F1A17"/>
              </a:clrFrom>
              <a:clrTo>
                <a:srgbClr val="1F1A17">
                  <a:alpha val="0"/>
                </a:srgbClr>
              </a:clrTo>
            </a:clrChange>
          </a:blip>
          <a:srcRect/>
          <a:stretch>
            <a:fillRect/>
          </a:stretch>
        </p:blipFill>
        <p:spPr bwMode="auto">
          <a:xfrm>
            <a:off x="7000892" y="357166"/>
            <a:ext cx="1714512" cy="7143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6" name="Picture 6" descr="0 008"/>
          <p:cNvPicPr>
            <a:picLocks noChangeAspect="1" noChangeArrowheads="1"/>
          </p:cNvPicPr>
          <p:nvPr/>
        </p:nvPicPr>
        <p:blipFill>
          <a:blip r:embed="rId3" cstate="print"/>
          <a:srcRect/>
          <a:stretch>
            <a:fillRect/>
          </a:stretch>
        </p:blipFill>
        <p:spPr bwMode="auto">
          <a:xfrm>
            <a:off x="0" y="0"/>
            <a:ext cx="5141074" cy="3857628"/>
          </a:xfrm>
          <a:prstGeom prst="rect">
            <a:avLst/>
          </a:prstGeom>
          <a:noFill/>
        </p:spPr>
      </p:pic>
      <p:pic>
        <p:nvPicPr>
          <p:cNvPr id="235525" name="Picture 5" descr="DSC02709"/>
          <p:cNvPicPr>
            <a:picLocks noChangeAspect="1" noChangeArrowheads="1"/>
          </p:cNvPicPr>
          <p:nvPr/>
        </p:nvPicPr>
        <p:blipFill>
          <a:blip r:embed="rId4" cstate="print"/>
          <a:srcRect/>
          <a:stretch>
            <a:fillRect/>
          </a:stretch>
        </p:blipFill>
        <p:spPr bwMode="auto">
          <a:xfrm>
            <a:off x="3786182" y="2498689"/>
            <a:ext cx="5357818" cy="4359312"/>
          </a:xfrm>
          <a:prstGeom prst="rect">
            <a:avLst/>
          </a:prstGeom>
          <a:noFill/>
          <a:ln w="9525">
            <a:noFill/>
            <a:miter lim="800000"/>
            <a:headEnd/>
            <a:tailEnd/>
          </a:ln>
        </p:spPr>
      </p:pic>
      <p:pic>
        <p:nvPicPr>
          <p:cNvPr id="4" name="Picture 2" descr="E:\DCIM\102_PANA\P1020101.JPG"/>
          <p:cNvPicPr>
            <a:picLocks noChangeAspect="1" noChangeArrowheads="1"/>
          </p:cNvPicPr>
          <p:nvPr/>
        </p:nvPicPr>
        <p:blipFill>
          <a:blip r:embed="rId5" cstate="email"/>
          <a:srcRect/>
          <a:stretch>
            <a:fillRect/>
          </a:stretch>
        </p:blipFill>
        <p:spPr bwMode="auto">
          <a:xfrm>
            <a:off x="5929322" y="357166"/>
            <a:ext cx="2319138" cy="173935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Rectangle 5"/>
          <p:cNvSpPr>
            <a:spLocks noChangeArrowheads="1"/>
          </p:cNvSpPr>
          <p:nvPr/>
        </p:nvSpPr>
        <p:spPr bwMode="auto">
          <a:xfrm>
            <a:off x="662880" y="980480"/>
            <a:ext cx="8229600" cy="4530725"/>
          </a:xfrm>
          <a:prstGeom prst="rect">
            <a:avLst/>
          </a:prstGeom>
          <a:noFill/>
          <a:ln w="9525">
            <a:noFill/>
            <a:miter lim="800000"/>
            <a:headEnd/>
            <a:tailEnd/>
          </a:ln>
          <a:effectLst/>
        </p:spPr>
        <p:txBody>
          <a:bodyPr/>
          <a:lstStyle/>
          <a:p>
            <a:pPr marL="342900" indent="-342900" eaLnBrk="0" hangingPunct="0">
              <a:spcBef>
                <a:spcPct val="20000"/>
              </a:spcBef>
              <a:buFont typeface="Arial" charset="0"/>
              <a:buChar char="•"/>
            </a:pPr>
            <a:endParaRPr lang="en-US" sz="3200">
              <a:latin typeface="Calibri" pitchFamily="34" charset="0"/>
            </a:endParaRPr>
          </a:p>
        </p:txBody>
      </p:sp>
      <p:pic>
        <p:nvPicPr>
          <p:cNvPr id="63494" name="Picture 6" descr="0 007"/>
          <p:cNvPicPr>
            <a:picLocks noChangeAspect="1" noChangeArrowheads="1"/>
          </p:cNvPicPr>
          <p:nvPr/>
        </p:nvPicPr>
        <p:blipFill>
          <a:blip r:embed="rId2" cstate="print"/>
          <a:srcRect/>
          <a:stretch>
            <a:fillRect/>
          </a:stretch>
        </p:blipFill>
        <p:spPr bwMode="auto">
          <a:xfrm>
            <a:off x="589855" y="836018"/>
            <a:ext cx="4105275" cy="3132137"/>
          </a:xfrm>
          <a:prstGeom prst="rect">
            <a:avLst/>
          </a:prstGeom>
          <a:noFill/>
        </p:spPr>
      </p:pic>
      <p:pic>
        <p:nvPicPr>
          <p:cNvPr id="63495" name="Picture 7" descr="7-11-06 002"/>
          <p:cNvPicPr>
            <a:picLocks noChangeAspect="1" noChangeArrowheads="1"/>
          </p:cNvPicPr>
          <p:nvPr/>
        </p:nvPicPr>
        <p:blipFill>
          <a:blip r:embed="rId3" cstate="print"/>
          <a:srcRect/>
          <a:stretch>
            <a:fillRect/>
          </a:stretch>
        </p:blipFill>
        <p:spPr bwMode="auto">
          <a:xfrm>
            <a:off x="589855" y="2925168"/>
            <a:ext cx="4105275" cy="3079750"/>
          </a:xfrm>
          <a:prstGeom prst="rect">
            <a:avLst/>
          </a:prstGeom>
          <a:noFill/>
        </p:spPr>
      </p:pic>
      <p:pic>
        <p:nvPicPr>
          <p:cNvPr id="63496" name="Picture 8" descr="DSC05182"/>
          <p:cNvPicPr>
            <a:picLocks noChangeAspect="1" noChangeArrowheads="1"/>
          </p:cNvPicPr>
          <p:nvPr/>
        </p:nvPicPr>
        <p:blipFill>
          <a:blip r:embed="rId4" cstate="print"/>
          <a:srcRect/>
          <a:stretch>
            <a:fillRect/>
          </a:stretch>
        </p:blipFill>
        <p:spPr bwMode="auto">
          <a:xfrm>
            <a:off x="4838005" y="3212505"/>
            <a:ext cx="3662362" cy="2746375"/>
          </a:xfrm>
          <a:prstGeom prst="rect">
            <a:avLst/>
          </a:prstGeom>
          <a:noFill/>
        </p:spPr>
      </p:pic>
      <p:pic>
        <p:nvPicPr>
          <p:cNvPr id="63497" name="Picture 9" descr="7-11-06 006"/>
          <p:cNvPicPr>
            <a:picLocks noChangeAspect="1" noChangeArrowheads="1"/>
          </p:cNvPicPr>
          <p:nvPr/>
        </p:nvPicPr>
        <p:blipFill>
          <a:blip r:embed="rId5" cstate="print"/>
          <a:srcRect/>
          <a:stretch>
            <a:fillRect/>
          </a:stretch>
        </p:blipFill>
        <p:spPr bwMode="auto">
          <a:xfrm>
            <a:off x="4838005" y="548680"/>
            <a:ext cx="3671887" cy="2646363"/>
          </a:xfrm>
          <a:prstGeom prst="rect">
            <a:avLst/>
          </a:prstGeom>
          <a:noFill/>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188640"/>
            <a:ext cx="9144000" cy="646331"/>
          </a:xfrm>
          <a:prstGeom prst="rect">
            <a:avLst/>
          </a:prstGeom>
          <a:noFill/>
          <a:ln>
            <a:solidFill>
              <a:srgbClr val="8F3141"/>
            </a:solidFill>
          </a:ln>
        </p:spPr>
        <p:txBody>
          <a:bodyPr wrap="square" rtlCol="0">
            <a:spAutoFit/>
          </a:bodyPr>
          <a:lstStyle/>
          <a:p>
            <a:pPr algn="ctr"/>
            <a:endParaRPr lang="es-ES_tradnl" dirty="0" smtClean="0">
              <a:solidFill>
                <a:schemeClr val="bg1"/>
              </a:solidFill>
              <a:latin typeface="Arial Narrow" pitchFamily="34" charset="0"/>
            </a:endParaRPr>
          </a:p>
          <a:p>
            <a:pPr algn="ctr"/>
            <a:r>
              <a:rPr lang="es-ES_tradnl" dirty="0" smtClean="0">
                <a:solidFill>
                  <a:schemeClr val="bg1"/>
                </a:solidFill>
                <a:latin typeface="Arial Narrow" pitchFamily="34" charset="0"/>
              </a:rPr>
              <a:t>2012</a:t>
            </a:r>
            <a:endParaRPr lang="es-ES" dirty="0">
              <a:solidFill>
                <a:schemeClr val="bg1"/>
              </a:solidFill>
              <a:latin typeface="Arial Narrow" pitchFamily="34" charset="0"/>
            </a:endParaRPr>
          </a:p>
        </p:txBody>
      </p:sp>
      <p:sp>
        <p:nvSpPr>
          <p:cNvPr id="6" name="5 CuadroTexto"/>
          <p:cNvSpPr txBox="1"/>
          <p:nvPr/>
        </p:nvSpPr>
        <p:spPr>
          <a:xfrm>
            <a:off x="0" y="6372036"/>
            <a:ext cx="9144000" cy="369332"/>
          </a:xfrm>
          <a:prstGeom prst="rect">
            <a:avLst/>
          </a:prstGeom>
          <a:noFill/>
          <a:ln>
            <a:solidFill>
              <a:srgbClr val="8F3141"/>
            </a:solidFill>
          </a:ln>
        </p:spPr>
        <p:txBody>
          <a:bodyPr wrap="square" rtlCol="0">
            <a:spAutoFit/>
          </a:bodyPr>
          <a:lstStyle/>
          <a:p>
            <a:pPr algn="ctr"/>
            <a:r>
              <a:rPr lang="es-ES_tradnl" dirty="0" smtClean="0">
                <a:solidFill>
                  <a:schemeClr val="bg1"/>
                </a:solidFill>
                <a:latin typeface="Arial Narrow" pitchFamily="34" charset="0"/>
              </a:rPr>
              <a:t>Fondo Documental Aníbal Montes</a:t>
            </a:r>
            <a:endParaRPr lang="es-ES" dirty="0">
              <a:solidFill>
                <a:schemeClr val="bg1"/>
              </a:solidFill>
              <a:latin typeface="Arial Narrow" pitchFamily="34" charset="0"/>
            </a:endParaRPr>
          </a:p>
        </p:txBody>
      </p:sp>
      <p:pic>
        <p:nvPicPr>
          <p:cNvPr id="2050" name="Picture 2" descr="C:\Users\MERCEDES\Desktop\AutoPlay\Images\Tapa.tif"/>
          <p:cNvPicPr>
            <a:picLocks noChangeAspect="1" noChangeArrowheads="1"/>
          </p:cNvPicPr>
          <p:nvPr/>
        </p:nvPicPr>
        <p:blipFill>
          <a:blip r:embed="rId2" cstate="print"/>
          <a:srcRect/>
          <a:stretch>
            <a:fillRect/>
          </a:stretch>
        </p:blipFill>
        <p:spPr bwMode="auto">
          <a:xfrm>
            <a:off x="785786" y="1643050"/>
            <a:ext cx="3203905" cy="4478345"/>
          </a:xfrm>
          <a:prstGeom prst="rect">
            <a:avLst/>
          </a:prstGeom>
          <a:ln>
            <a:noFill/>
          </a:ln>
          <a:effectLst>
            <a:outerShdw blurRad="292100" dist="139700" dir="2700000" algn="tl" rotWithShape="0">
              <a:srgbClr val="333333">
                <a:alpha val="65000"/>
              </a:srgbClr>
            </a:outerShdw>
          </a:effectLst>
        </p:spPr>
      </p:pic>
      <p:pic>
        <p:nvPicPr>
          <p:cNvPr id="2051" name="Picture 3"/>
          <p:cNvPicPr>
            <a:picLocks noChangeAspect="1" noChangeArrowheads="1"/>
          </p:cNvPicPr>
          <p:nvPr/>
        </p:nvPicPr>
        <p:blipFill>
          <a:blip r:embed="rId3" cstate="print"/>
          <a:srcRect/>
          <a:stretch>
            <a:fillRect/>
          </a:stretch>
        </p:blipFill>
        <p:spPr bwMode="auto">
          <a:xfrm>
            <a:off x="4214810" y="1571612"/>
            <a:ext cx="2972971" cy="2967025"/>
          </a:xfrm>
          <a:prstGeom prst="rect">
            <a:avLst/>
          </a:prstGeom>
          <a:ln>
            <a:noFill/>
          </a:ln>
          <a:effectLst>
            <a:outerShdw blurRad="292100" dist="139700" dir="2700000" algn="tl" rotWithShape="0">
              <a:srgbClr val="333333">
                <a:alpha val="65000"/>
              </a:srgbClr>
            </a:outerShdw>
          </a:effectLst>
        </p:spPr>
      </p:pic>
      <p:pic>
        <p:nvPicPr>
          <p:cNvPr id="2052" name="Picture 4"/>
          <p:cNvPicPr>
            <a:picLocks noChangeAspect="1" noChangeArrowheads="1"/>
          </p:cNvPicPr>
          <p:nvPr/>
        </p:nvPicPr>
        <p:blipFill>
          <a:blip r:embed="rId4" cstate="print"/>
          <a:srcRect/>
          <a:stretch>
            <a:fillRect/>
          </a:stretch>
        </p:blipFill>
        <p:spPr bwMode="auto">
          <a:xfrm>
            <a:off x="5929322" y="3000372"/>
            <a:ext cx="2970682" cy="3000449"/>
          </a:xfrm>
          <a:prstGeom prst="rect">
            <a:avLst/>
          </a:prstGeom>
          <a:ln>
            <a:noFill/>
          </a:ln>
          <a:effectLst>
            <a:outerShdw blurRad="292100" dist="139700" dir="2700000" algn="tl" rotWithShape="0">
              <a:srgbClr val="333333">
                <a:alpha val="65000"/>
              </a:srgbClr>
            </a:outerShdw>
          </a:effectLst>
        </p:spPr>
      </p:pic>
      <p:pic>
        <p:nvPicPr>
          <p:cNvPr id="10" name="Picture 5" descr="G:\Documents and Settings\Administrador\Escritorio\POSTER CARACOLES\LOGO MUSEO IDACOR 2012.tif"/>
          <p:cNvPicPr>
            <a:picLocks noChangeAspect="1" noChangeArrowheads="1"/>
          </p:cNvPicPr>
          <p:nvPr/>
        </p:nvPicPr>
        <p:blipFill>
          <a:blip r:embed="rId5" cstate="print">
            <a:clrChange>
              <a:clrFrom>
                <a:srgbClr val="1F1A17"/>
              </a:clrFrom>
              <a:clrTo>
                <a:srgbClr val="1F1A17">
                  <a:alpha val="0"/>
                </a:srgbClr>
              </a:clrTo>
            </a:clrChange>
          </a:blip>
          <a:srcRect/>
          <a:stretch>
            <a:fillRect/>
          </a:stretch>
        </p:blipFill>
        <p:spPr bwMode="auto">
          <a:xfrm>
            <a:off x="7000892" y="357166"/>
            <a:ext cx="1714512" cy="7143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28" y="274638"/>
            <a:ext cx="3686172" cy="3440114"/>
          </a:xfrm>
        </p:spPr>
        <p:txBody>
          <a:bodyPr/>
          <a:lstStyle/>
          <a:p>
            <a:r>
              <a:rPr lang="es-AR" sz="3200" b="1" dirty="0" err="1" smtClean="0">
                <a:solidFill>
                  <a:srgbClr val="FFC000"/>
                </a:solidFill>
              </a:rPr>
              <a:t>Tantanakuy</a:t>
            </a:r>
            <a:r>
              <a:rPr lang="es-AR" sz="2000" dirty="0" smtClean="0">
                <a:solidFill>
                  <a:schemeClr val="bg1"/>
                </a:solidFill>
              </a:rPr>
              <a:t/>
            </a:r>
            <a:br>
              <a:rPr lang="es-AR" sz="2000" dirty="0" smtClean="0">
                <a:solidFill>
                  <a:schemeClr val="bg1"/>
                </a:solidFill>
              </a:rPr>
            </a:br>
            <a:r>
              <a:rPr lang="es-AR" sz="2000" dirty="0" smtClean="0">
                <a:solidFill>
                  <a:schemeClr val="bg1"/>
                </a:solidFill>
              </a:rPr>
              <a:t>agosto 2012</a:t>
            </a:r>
            <a:br>
              <a:rPr lang="es-AR" sz="2000" dirty="0" smtClean="0">
                <a:solidFill>
                  <a:schemeClr val="bg1"/>
                </a:solidFill>
              </a:rPr>
            </a:br>
            <a:r>
              <a:rPr lang="es-AR" sz="2000" dirty="0" smtClean="0">
                <a:solidFill>
                  <a:schemeClr val="bg1"/>
                </a:solidFill>
              </a:rPr>
              <a:t>a propuesta de </a:t>
            </a:r>
            <a:br>
              <a:rPr lang="es-AR" sz="2000" dirty="0" smtClean="0">
                <a:solidFill>
                  <a:schemeClr val="bg1"/>
                </a:solidFill>
              </a:rPr>
            </a:br>
            <a:r>
              <a:rPr lang="es-AR" sz="2000" dirty="0" smtClean="0">
                <a:solidFill>
                  <a:schemeClr val="bg1"/>
                </a:solidFill>
              </a:rPr>
              <a:t>El Malón Vive</a:t>
            </a:r>
            <a:br>
              <a:rPr lang="es-AR" sz="2000" dirty="0" smtClean="0">
                <a:solidFill>
                  <a:schemeClr val="bg1"/>
                </a:solidFill>
              </a:rPr>
            </a:br>
            <a:r>
              <a:rPr lang="es-AR" sz="2000" dirty="0" smtClean="0">
                <a:solidFill>
                  <a:schemeClr val="bg1"/>
                </a:solidFill>
              </a:rPr>
              <a:t>Intervención y rogativas en el Museo de Antropología</a:t>
            </a:r>
            <a:endParaRPr lang="es-AR" sz="2000" dirty="0">
              <a:solidFill>
                <a:schemeClr val="bg1"/>
              </a:solidFill>
            </a:endParaRPr>
          </a:p>
        </p:txBody>
      </p:sp>
      <p:pic>
        <p:nvPicPr>
          <p:cNvPr id="4" name="3 Marcador de contenido" descr="P1020060.JPG"/>
          <p:cNvPicPr>
            <a:picLocks noGrp="1" noChangeAspect="1"/>
          </p:cNvPicPr>
          <p:nvPr>
            <p:ph idx="1"/>
          </p:nvPr>
        </p:nvPicPr>
        <p:blipFill>
          <a:blip r:embed="rId2" cstate="print"/>
          <a:stretch>
            <a:fillRect/>
          </a:stretch>
        </p:blipFill>
        <p:spPr>
          <a:xfrm>
            <a:off x="571472" y="3857628"/>
            <a:ext cx="3619493" cy="2714620"/>
          </a:xfrm>
        </p:spPr>
      </p:pic>
      <p:pic>
        <p:nvPicPr>
          <p:cNvPr id="5" name="4 Imagen" descr="P1020070.JPG"/>
          <p:cNvPicPr>
            <a:picLocks noChangeAspect="1"/>
          </p:cNvPicPr>
          <p:nvPr/>
        </p:nvPicPr>
        <p:blipFill>
          <a:blip r:embed="rId3" cstate="print"/>
          <a:stretch>
            <a:fillRect/>
          </a:stretch>
        </p:blipFill>
        <p:spPr>
          <a:xfrm>
            <a:off x="0" y="0"/>
            <a:ext cx="4714876" cy="3536157"/>
          </a:xfrm>
          <a:prstGeom prst="rect">
            <a:avLst/>
          </a:prstGeom>
        </p:spPr>
      </p:pic>
      <p:pic>
        <p:nvPicPr>
          <p:cNvPr id="6" name="5 Imagen" descr="P1020059.JPG"/>
          <p:cNvPicPr>
            <a:picLocks noChangeAspect="1"/>
          </p:cNvPicPr>
          <p:nvPr/>
        </p:nvPicPr>
        <p:blipFill>
          <a:blip r:embed="rId4" cstate="print"/>
          <a:stretch>
            <a:fillRect/>
          </a:stretch>
        </p:blipFill>
        <p:spPr>
          <a:xfrm>
            <a:off x="4643438" y="4071917"/>
            <a:ext cx="3429024" cy="257176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08720"/>
            <a:ext cx="8462174" cy="5544616"/>
          </a:xfrm>
        </p:spPr>
        <p:txBody>
          <a:bodyPr/>
          <a:lstStyle/>
          <a:p>
            <a:pPr>
              <a:buNone/>
            </a:pPr>
            <a:r>
              <a:rPr lang="es-ES_tradnl" sz="1800" b="1" dirty="0" smtClean="0">
                <a:solidFill>
                  <a:srgbClr val="C00000"/>
                </a:solidFill>
              </a:rPr>
              <a:t>Instituto de Antropología, Lingüística y Folklore “Monseñor Pablo Cabrera” (1941)</a:t>
            </a:r>
          </a:p>
          <a:p>
            <a:pPr>
              <a:buFont typeface="+mj-lt"/>
              <a:buAutoNum type="arabicPeriod"/>
            </a:pPr>
            <a:r>
              <a:rPr lang="es-ES_tradnl" sz="1800" dirty="0" smtClean="0">
                <a:solidFill>
                  <a:schemeClr val="bg1"/>
                </a:solidFill>
              </a:rPr>
              <a:t>Prof. Antonio Serrano 1942-1956</a:t>
            </a:r>
          </a:p>
          <a:p>
            <a:pPr>
              <a:buNone/>
            </a:pPr>
            <a:r>
              <a:rPr lang="es-ES_tradnl" sz="1800" b="1" dirty="0" smtClean="0">
                <a:solidFill>
                  <a:srgbClr val="C00000"/>
                </a:solidFill>
              </a:rPr>
              <a:t>Instituto de Antropología (1955)</a:t>
            </a:r>
          </a:p>
          <a:p>
            <a:pPr>
              <a:buFont typeface="+mj-lt"/>
              <a:buAutoNum type="arabicPeriod" startAt="2"/>
            </a:pPr>
            <a:r>
              <a:rPr lang="es-ES_tradnl" sz="1800" dirty="0" smtClean="0">
                <a:solidFill>
                  <a:schemeClr val="bg1"/>
                </a:solidFill>
              </a:rPr>
              <a:t>Dr. Alberto </a:t>
            </a:r>
            <a:r>
              <a:rPr lang="es-ES_tradnl" sz="1800" dirty="0" err="1" smtClean="0">
                <a:solidFill>
                  <a:schemeClr val="bg1"/>
                </a:solidFill>
              </a:rPr>
              <a:t>Rex</a:t>
            </a:r>
            <a:r>
              <a:rPr lang="es-ES_tradnl" sz="1800" dirty="0" smtClean="0">
                <a:solidFill>
                  <a:schemeClr val="bg1"/>
                </a:solidFill>
              </a:rPr>
              <a:t> González 1956-1963</a:t>
            </a:r>
          </a:p>
          <a:p>
            <a:pPr>
              <a:buFont typeface="+mj-lt"/>
              <a:buAutoNum type="arabicPeriod" startAt="2"/>
            </a:pPr>
            <a:r>
              <a:rPr lang="es-ES_tradnl" sz="1800" dirty="0" smtClean="0">
                <a:solidFill>
                  <a:schemeClr val="bg1"/>
                </a:solidFill>
              </a:rPr>
              <a:t>Dr. Víctor Núñez </a:t>
            </a:r>
            <a:r>
              <a:rPr lang="es-ES_tradnl" sz="1800" dirty="0" err="1" smtClean="0">
                <a:solidFill>
                  <a:schemeClr val="bg1"/>
                </a:solidFill>
              </a:rPr>
              <a:t>Regueiro</a:t>
            </a:r>
            <a:r>
              <a:rPr lang="es-ES_tradnl" sz="1800" dirty="0" smtClean="0">
                <a:solidFill>
                  <a:schemeClr val="bg1"/>
                </a:solidFill>
              </a:rPr>
              <a:t> 1963-1966</a:t>
            </a:r>
          </a:p>
          <a:p>
            <a:pPr>
              <a:buFont typeface="+mj-lt"/>
              <a:buAutoNum type="arabicPeriod" startAt="2"/>
            </a:pPr>
            <a:r>
              <a:rPr lang="es-ES_tradnl" sz="1800" dirty="0" smtClean="0">
                <a:solidFill>
                  <a:schemeClr val="bg1"/>
                </a:solidFill>
              </a:rPr>
              <a:t>Prof. Antonio Serrano 1966-1971</a:t>
            </a:r>
          </a:p>
          <a:p>
            <a:pPr>
              <a:buFont typeface="+mj-lt"/>
              <a:buAutoNum type="arabicPeriod" startAt="2"/>
            </a:pPr>
            <a:r>
              <a:rPr lang="es-ES_tradnl" sz="1800" dirty="0" smtClean="0">
                <a:solidFill>
                  <a:schemeClr val="bg1"/>
                </a:solidFill>
              </a:rPr>
              <a:t>Dr. Nicolás de la Fuente 1971-1975</a:t>
            </a:r>
          </a:p>
          <a:p>
            <a:pPr>
              <a:buFont typeface="+mj-lt"/>
              <a:buAutoNum type="arabicPeriod" startAt="2"/>
            </a:pPr>
            <a:r>
              <a:rPr lang="es-ES_tradnl" sz="1800" dirty="0" smtClean="0">
                <a:solidFill>
                  <a:schemeClr val="bg1"/>
                </a:solidFill>
              </a:rPr>
              <a:t>Prof. Carlos Romero 1975-1976</a:t>
            </a:r>
          </a:p>
          <a:p>
            <a:pPr>
              <a:buFont typeface="+mj-lt"/>
              <a:buAutoNum type="arabicPeriod" startAt="2"/>
            </a:pPr>
            <a:r>
              <a:rPr lang="es-ES_tradnl" sz="1800" dirty="0" smtClean="0">
                <a:solidFill>
                  <a:schemeClr val="bg1"/>
                </a:solidFill>
              </a:rPr>
              <a:t>Dr. Eduardo </a:t>
            </a:r>
            <a:r>
              <a:rPr lang="es-ES_tradnl" sz="1800" dirty="0" err="1" smtClean="0">
                <a:solidFill>
                  <a:schemeClr val="bg1"/>
                </a:solidFill>
              </a:rPr>
              <a:t>Berberian</a:t>
            </a:r>
            <a:r>
              <a:rPr lang="es-ES_tradnl" sz="1800" dirty="0" smtClean="0">
                <a:solidFill>
                  <a:schemeClr val="bg1"/>
                </a:solidFill>
              </a:rPr>
              <a:t> 1976-1980</a:t>
            </a:r>
          </a:p>
          <a:p>
            <a:pPr>
              <a:buFont typeface="+mj-lt"/>
              <a:buAutoNum type="arabicPeriod" startAt="2"/>
            </a:pPr>
            <a:r>
              <a:rPr lang="es-ES_tradnl" sz="1800" dirty="0" smtClean="0">
                <a:solidFill>
                  <a:schemeClr val="bg1"/>
                </a:solidFill>
              </a:rPr>
              <a:t>Dr. Alberto </a:t>
            </a:r>
            <a:r>
              <a:rPr lang="es-ES_tradnl" sz="1800" dirty="0" err="1" smtClean="0">
                <a:solidFill>
                  <a:schemeClr val="bg1"/>
                </a:solidFill>
              </a:rPr>
              <a:t>Marcellino</a:t>
            </a:r>
            <a:r>
              <a:rPr lang="es-ES_tradnl" sz="1800" dirty="0" smtClean="0">
                <a:solidFill>
                  <a:schemeClr val="bg1"/>
                </a:solidFill>
              </a:rPr>
              <a:t> 1981-1988 </a:t>
            </a:r>
          </a:p>
          <a:p>
            <a:pPr>
              <a:buNone/>
            </a:pPr>
            <a:r>
              <a:rPr lang="es-ES_tradnl" sz="1800" dirty="0" smtClean="0">
                <a:solidFill>
                  <a:srgbClr val="FFC000"/>
                </a:solidFill>
              </a:rPr>
              <a:t>Disolución del Instituto de Antropología (1988) y creación del </a:t>
            </a:r>
            <a:r>
              <a:rPr lang="es-ES_tradnl" sz="1800" dirty="0" err="1" smtClean="0">
                <a:solidFill>
                  <a:srgbClr val="FFC000"/>
                </a:solidFill>
              </a:rPr>
              <a:t>CIFFyH</a:t>
            </a:r>
            <a:r>
              <a:rPr lang="es-ES_tradnl" sz="1800" dirty="0" smtClean="0">
                <a:solidFill>
                  <a:srgbClr val="FFC000"/>
                </a:solidFill>
              </a:rPr>
              <a:t> de la UNC.</a:t>
            </a:r>
          </a:p>
          <a:p>
            <a:pPr>
              <a:buNone/>
            </a:pPr>
            <a:r>
              <a:rPr lang="es-ES_tradnl" sz="1800" b="1" dirty="0" smtClean="0">
                <a:solidFill>
                  <a:schemeClr val="accent3">
                    <a:lumMod val="75000"/>
                  </a:schemeClr>
                </a:solidFill>
              </a:rPr>
              <a:t>Museo de Antropología</a:t>
            </a:r>
          </a:p>
          <a:p>
            <a:pPr>
              <a:buFont typeface="+mj-lt"/>
              <a:buAutoNum type="arabicPeriod" startAt="9"/>
            </a:pPr>
            <a:r>
              <a:rPr lang="es-ES_tradnl" sz="1800" dirty="0" err="1" smtClean="0">
                <a:solidFill>
                  <a:schemeClr val="bg1"/>
                </a:solidFill>
              </a:rPr>
              <a:t>Mgter</a:t>
            </a:r>
            <a:r>
              <a:rPr lang="es-ES_tradnl" sz="1800" dirty="0" smtClean="0">
                <a:solidFill>
                  <a:schemeClr val="bg1"/>
                </a:solidFill>
              </a:rPr>
              <a:t>. </a:t>
            </a:r>
            <a:r>
              <a:rPr lang="es-ES_tradnl" sz="1800" dirty="0" err="1" smtClean="0">
                <a:solidFill>
                  <a:schemeClr val="bg1"/>
                </a:solidFill>
              </a:rPr>
              <a:t>Mirta</a:t>
            </a:r>
            <a:r>
              <a:rPr lang="es-ES_tradnl" sz="1800" dirty="0" smtClean="0">
                <a:solidFill>
                  <a:schemeClr val="bg1"/>
                </a:solidFill>
              </a:rPr>
              <a:t> </a:t>
            </a:r>
            <a:r>
              <a:rPr lang="es-ES_tradnl" sz="1800" dirty="0" err="1" smtClean="0">
                <a:solidFill>
                  <a:schemeClr val="bg1"/>
                </a:solidFill>
              </a:rPr>
              <a:t>Bonnin</a:t>
            </a:r>
            <a:r>
              <a:rPr lang="es-ES_tradnl" sz="1800" dirty="0" smtClean="0">
                <a:solidFill>
                  <a:schemeClr val="bg1"/>
                </a:solidFill>
              </a:rPr>
              <a:t> 1997-2010</a:t>
            </a:r>
          </a:p>
          <a:p>
            <a:pPr>
              <a:buNone/>
            </a:pPr>
            <a:r>
              <a:rPr lang="es-ES_tradnl" sz="1800" b="1" dirty="0" smtClean="0">
                <a:solidFill>
                  <a:schemeClr val="accent3">
                    <a:lumMod val="75000"/>
                  </a:schemeClr>
                </a:solidFill>
              </a:rPr>
              <a:t>Museo de Antropología (2002) y Unidad Asociada al CONICET (2006)</a:t>
            </a:r>
          </a:p>
          <a:p>
            <a:pPr>
              <a:buFont typeface="+mj-lt"/>
              <a:buAutoNum type="arabicPeriod" startAt="10"/>
            </a:pPr>
            <a:r>
              <a:rPr lang="es-ES_tradnl" sz="1800" dirty="0" smtClean="0">
                <a:solidFill>
                  <a:schemeClr val="bg1"/>
                </a:solidFill>
              </a:rPr>
              <a:t>Dra. Roxana Cattáneo </a:t>
            </a:r>
            <a:r>
              <a:rPr lang="es-ES_tradnl" sz="1800" dirty="0" smtClean="0">
                <a:solidFill>
                  <a:schemeClr val="bg1"/>
                </a:solidFill>
              </a:rPr>
              <a:t>2010-2013</a:t>
            </a:r>
            <a:endParaRPr lang="es-ES_tradnl" sz="1800" dirty="0" smtClean="0">
              <a:solidFill>
                <a:schemeClr val="bg1"/>
              </a:solidFill>
            </a:endParaRPr>
          </a:p>
          <a:p>
            <a:pPr>
              <a:buNone/>
            </a:pPr>
            <a:r>
              <a:rPr lang="es-ES_tradnl" sz="1800" b="1" dirty="0" smtClean="0">
                <a:solidFill>
                  <a:schemeClr val="accent3">
                    <a:lumMod val="75000"/>
                  </a:schemeClr>
                </a:solidFill>
              </a:rPr>
              <a:t>Museo de Antropología e Instituto de Antropología de Córdoba (CONICET/UNC) (2011)</a:t>
            </a:r>
          </a:p>
          <a:p>
            <a:pPr>
              <a:buNone/>
            </a:pPr>
            <a:endParaRPr lang="es-ES" sz="1800" b="1" dirty="0">
              <a:solidFill>
                <a:schemeClr val="accent3">
                  <a:lumMod val="75000"/>
                </a:schemeClr>
              </a:solidFill>
            </a:endParaRPr>
          </a:p>
        </p:txBody>
      </p:sp>
      <p:sp>
        <p:nvSpPr>
          <p:cNvPr id="4" name="3 CuadroTexto"/>
          <p:cNvSpPr txBox="1"/>
          <p:nvPr/>
        </p:nvSpPr>
        <p:spPr>
          <a:xfrm>
            <a:off x="8388424" y="548680"/>
            <a:ext cx="360040" cy="369332"/>
          </a:xfrm>
          <a:prstGeom prst="rect">
            <a:avLst/>
          </a:prstGeom>
          <a:noFill/>
        </p:spPr>
        <p:txBody>
          <a:bodyPr wrap="square" rtlCol="0">
            <a:spAutoFit/>
          </a:bodyPr>
          <a:lstStyle/>
          <a:p>
            <a:endParaRPr lang="es-ES" dirty="0"/>
          </a:p>
        </p:txBody>
      </p:sp>
      <p:sp>
        <p:nvSpPr>
          <p:cNvPr id="5" name="4 CuadroTexto"/>
          <p:cNvSpPr txBox="1"/>
          <p:nvPr/>
        </p:nvSpPr>
        <p:spPr>
          <a:xfrm>
            <a:off x="1571604" y="214290"/>
            <a:ext cx="5832046" cy="584775"/>
          </a:xfrm>
          <a:prstGeom prst="rect">
            <a:avLst/>
          </a:prstGeom>
          <a:noFill/>
        </p:spPr>
        <p:txBody>
          <a:bodyPr wrap="none" rtlCol="0">
            <a:spAutoFit/>
          </a:bodyPr>
          <a:lstStyle/>
          <a:p>
            <a:r>
              <a:rPr lang="es-ES_tradnl" sz="3200" b="1" dirty="0" smtClean="0">
                <a:solidFill>
                  <a:srgbClr val="FFC000"/>
                </a:solidFill>
                <a:latin typeface="+mj-lt"/>
              </a:rPr>
              <a:t>Las instituciones y sus devenires </a:t>
            </a:r>
            <a:endParaRPr lang="es-ES" sz="3200" b="1" dirty="0">
              <a:solidFill>
                <a:srgbClr val="FFC000"/>
              </a:solidFill>
              <a:latin typeface="+mj-lt"/>
            </a:endParaRPr>
          </a:p>
        </p:txBody>
      </p:sp>
      <p:sp>
        <p:nvSpPr>
          <p:cNvPr id="6" name="5 Rectángulo"/>
          <p:cNvSpPr/>
          <p:nvPr/>
        </p:nvSpPr>
        <p:spPr>
          <a:xfrm>
            <a:off x="5303827" y="1857364"/>
            <a:ext cx="3340139" cy="10792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7" name="6 Marcador de posición de imagen" descr="IMG_4863.jpg"/>
          <p:cNvPicPr>
            <a:picLocks noChangeAspect="1"/>
          </p:cNvPicPr>
          <p:nvPr/>
        </p:nvPicPr>
        <p:blipFill>
          <a:blip r:embed="rId3" cstate="print">
            <a:clrChange>
              <a:clrFrom>
                <a:srgbClr val="8F8B88"/>
              </a:clrFrom>
              <a:clrTo>
                <a:srgbClr val="8F8B88">
                  <a:alpha val="0"/>
                </a:srgbClr>
              </a:clrTo>
            </a:clrChange>
            <a:lum bright="30000" contrast="54000"/>
            <a:grayscl/>
          </a:blip>
          <a:srcRect t="12403" b="44961"/>
          <a:stretch>
            <a:fillRect/>
          </a:stretch>
        </p:blipFill>
        <p:spPr bwMode="auto">
          <a:xfrm>
            <a:off x="5357819" y="1878124"/>
            <a:ext cx="3286148" cy="1050810"/>
          </a:xfrm>
          <a:prstGeom prst="rect">
            <a:avLst/>
          </a:prstGeom>
          <a:noFill/>
          <a:ln w="9525">
            <a:noFill/>
            <a:miter lim="800000"/>
            <a:headEnd/>
            <a:tailEnd/>
          </a:ln>
        </p:spPr>
      </p:pic>
    </p:spTree>
    <p:extLst>
      <p:ext uri="{BB962C8B-B14F-4D97-AF65-F5344CB8AC3E}">
        <p14:creationId xmlns:p14="http://schemas.microsoft.com/office/powerpoint/2010/main" val="359751931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700808"/>
            <a:ext cx="8712968" cy="4893647"/>
          </a:xfrm>
          <a:prstGeom prst="rect">
            <a:avLst/>
          </a:prstGeom>
        </p:spPr>
        <p:txBody>
          <a:bodyPr wrap="square">
            <a:spAutoFit/>
          </a:bodyPr>
          <a:lstStyle/>
          <a:p>
            <a:r>
              <a:rPr lang="es-ES" sz="2400" b="1" dirty="0" smtClean="0">
                <a:solidFill>
                  <a:schemeClr val="bg1"/>
                </a:solidFill>
              </a:rPr>
              <a:t>“…hoy sentimos la necesidad de abrirnos a planteamientos </a:t>
            </a:r>
            <a:r>
              <a:rPr lang="es-ES" sz="2400" b="1" dirty="0" smtClean="0">
                <a:solidFill>
                  <a:schemeClr val="bg1"/>
                </a:solidFill>
              </a:rPr>
              <a:t>nuevos,  </a:t>
            </a:r>
            <a:r>
              <a:rPr lang="es-ES" sz="2400" b="1" dirty="0" smtClean="0">
                <a:solidFill>
                  <a:schemeClr val="bg1"/>
                </a:solidFill>
              </a:rPr>
              <a:t>diferentes, apostando por un trabajo en equipo que facilite un clima de diálogo entre el museo y la sociedad, abriéndose a la investigación para poder comprender y recrear los contenidos, asumiendo los objetos como </a:t>
            </a:r>
            <a:r>
              <a:rPr lang="es-ES" sz="2400" b="1" dirty="0" err="1" smtClean="0">
                <a:solidFill>
                  <a:schemeClr val="bg1"/>
                </a:solidFill>
              </a:rPr>
              <a:t>metarrelatos</a:t>
            </a:r>
            <a:r>
              <a:rPr lang="es-ES" sz="2400" b="1" dirty="0" smtClean="0">
                <a:solidFill>
                  <a:schemeClr val="bg1"/>
                </a:solidFill>
              </a:rPr>
              <a:t> que nos hablan desde diversos ámbitos culturales en un intento de aproximarnos al conocimiento de la propia realidad, sin grandes pretensiones que distorsionen el verdadero mensaje que se encierra dentro de los museos” (Hernández Hernández 2006:204). </a:t>
            </a:r>
          </a:p>
          <a:p>
            <a:r>
              <a:rPr lang="es-ES" sz="2400" b="1" dirty="0" smtClean="0">
                <a:solidFill>
                  <a:schemeClr val="bg1"/>
                </a:solidFill>
              </a:rPr>
              <a:t> </a:t>
            </a:r>
          </a:p>
          <a:p>
            <a:endParaRPr lang="es-ES" sz="2400" b="1" dirty="0" smtClean="0">
              <a:solidFill>
                <a:schemeClr val="bg1"/>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0" y="1256467"/>
            <a:ext cx="9144000" cy="5909310"/>
          </a:xfrm>
          <a:prstGeom prst="rect">
            <a:avLst/>
          </a:prstGeom>
        </p:spPr>
        <p:txBody>
          <a:bodyPr>
            <a:spAutoFit/>
          </a:bodyPr>
          <a:lstStyle/>
          <a:p>
            <a:pPr algn="ctr">
              <a:defRPr/>
            </a:pPr>
            <a:r>
              <a:rPr lang="es-AR" sz="2000" b="1" cap="all" dirty="0">
                <a:solidFill>
                  <a:schemeClr val="bg1"/>
                </a:solidFill>
                <a:effectLst>
                  <a:reflection blurRad="12700" stA="48000" endA="300" endPos="55000" dir="5400000" sy="-90000" algn="bl" rotWithShape="0"/>
                </a:effectLst>
                <a:latin typeface="+mj-lt"/>
                <a:ea typeface="+mj-ea"/>
                <a:cs typeface="+mj-cs"/>
              </a:rPr>
              <a:t>PANORAMA JURIDICO INSTITUCIONAL</a:t>
            </a:r>
          </a:p>
          <a:p>
            <a:pPr>
              <a:buFont typeface="Wingdings" pitchFamily="2" charset="2"/>
              <a:buChar char="Ø"/>
              <a:defRPr/>
            </a:pPr>
            <a:r>
              <a:rPr lang="es-AR" sz="2000" dirty="0">
                <a:solidFill>
                  <a:schemeClr val="bg1"/>
                </a:solidFill>
              </a:rPr>
              <a:t>Relaciones comunidades-estado</a:t>
            </a:r>
          </a:p>
          <a:p>
            <a:pPr>
              <a:buFont typeface="Wingdings" pitchFamily="2" charset="2"/>
              <a:buChar char="Ø"/>
              <a:defRPr/>
            </a:pPr>
            <a:r>
              <a:rPr lang="es-AR" sz="2000" dirty="0">
                <a:solidFill>
                  <a:schemeClr val="bg1"/>
                </a:solidFill>
              </a:rPr>
              <a:t>Sitios Arqueológicos y espacio territorial: significancia comunitaria y leyes</a:t>
            </a:r>
          </a:p>
          <a:p>
            <a:pPr>
              <a:buFont typeface="Wingdings" pitchFamily="2" charset="2"/>
              <a:buChar char="Ø"/>
              <a:defRPr/>
            </a:pPr>
            <a:r>
              <a:rPr lang="es-AR" sz="2000" dirty="0">
                <a:solidFill>
                  <a:schemeClr val="bg1"/>
                </a:solidFill>
              </a:rPr>
              <a:t>Pertenencia del patrimonio: contradicciones entre la definición de las comunidades y del sistema legal</a:t>
            </a:r>
          </a:p>
          <a:p>
            <a:pPr>
              <a:buFont typeface="Wingdings" pitchFamily="2" charset="2"/>
              <a:buChar char="Ø"/>
              <a:defRPr/>
            </a:pPr>
            <a:r>
              <a:rPr lang="es-AR" sz="2000" dirty="0">
                <a:solidFill>
                  <a:schemeClr val="bg1"/>
                </a:solidFill>
              </a:rPr>
              <a:t>Cambios del código civil: comunidades como asociación civil (Art. 148) y la definición del territorio</a:t>
            </a:r>
          </a:p>
          <a:p>
            <a:pPr>
              <a:defRPr/>
            </a:pPr>
            <a:endParaRPr lang="es-AR" sz="2000" dirty="0">
              <a:solidFill>
                <a:schemeClr val="bg1"/>
              </a:solidFill>
            </a:endParaRPr>
          </a:p>
          <a:p>
            <a:pPr algn="ctr">
              <a:defRPr/>
            </a:pPr>
            <a:r>
              <a:rPr lang="es-AR" sz="2000" b="1" cap="all" dirty="0">
                <a:solidFill>
                  <a:schemeClr val="bg1"/>
                </a:solidFill>
                <a:effectLst>
                  <a:reflection blurRad="12700" stA="48000" endA="300" endPos="55000" dir="5400000" sy="-90000" algn="bl" rotWithShape="0"/>
                </a:effectLst>
                <a:latin typeface="+mj-lt"/>
                <a:ea typeface="+mj-ea"/>
                <a:cs typeface="+mj-cs"/>
              </a:rPr>
              <a:t>ARQUEOLOGIA Y MULTIVOCALIDAD</a:t>
            </a:r>
          </a:p>
          <a:p>
            <a:pPr>
              <a:buFont typeface="Wingdings" pitchFamily="2" charset="2"/>
              <a:buChar char="Ø"/>
              <a:defRPr/>
            </a:pPr>
            <a:r>
              <a:rPr lang="es-AR" sz="2000" dirty="0">
                <a:solidFill>
                  <a:schemeClr val="bg1"/>
                </a:solidFill>
              </a:rPr>
              <a:t>¿Qué es patrimonio? Definición multivocal del patrimonio</a:t>
            </a:r>
          </a:p>
          <a:p>
            <a:pPr>
              <a:buFont typeface="Wingdings" pitchFamily="2" charset="2"/>
              <a:buChar char="Ø"/>
              <a:defRPr/>
            </a:pPr>
            <a:r>
              <a:rPr lang="es-AR" sz="2000" dirty="0" err="1">
                <a:solidFill>
                  <a:schemeClr val="bg1"/>
                </a:solidFill>
              </a:rPr>
              <a:t>Patrimonializacion</a:t>
            </a:r>
            <a:r>
              <a:rPr lang="es-AR" sz="2000" dirty="0">
                <a:solidFill>
                  <a:schemeClr val="bg1"/>
                </a:solidFill>
              </a:rPr>
              <a:t> y Valor histórico</a:t>
            </a:r>
          </a:p>
          <a:p>
            <a:pPr>
              <a:buFont typeface="Wingdings" pitchFamily="2" charset="2"/>
              <a:buChar char="Ø"/>
              <a:defRPr/>
            </a:pPr>
            <a:r>
              <a:rPr lang="es-AR" sz="2000" dirty="0">
                <a:solidFill>
                  <a:schemeClr val="bg1"/>
                </a:solidFill>
              </a:rPr>
              <a:t>Tierras y Territorios (definiciones pase de territorio a tierras)</a:t>
            </a:r>
          </a:p>
          <a:p>
            <a:pPr>
              <a:defRPr/>
            </a:pPr>
            <a:endParaRPr lang="es-AR" sz="2000" dirty="0">
              <a:solidFill>
                <a:schemeClr val="bg1"/>
              </a:solidFill>
            </a:endParaRPr>
          </a:p>
          <a:p>
            <a:pPr algn="ctr">
              <a:defRPr/>
            </a:pPr>
            <a:r>
              <a:rPr lang="es-AR" sz="2000" b="1" cap="all" dirty="0">
                <a:solidFill>
                  <a:schemeClr val="bg1"/>
                </a:solidFill>
                <a:effectLst>
                  <a:reflection blurRad="12700" stA="48000" endA="300" endPos="55000" dir="5400000" sy="-90000" algn="bl" rotWithShape="0"/>
                </a:effectLst>
                <a:latin typeface="+mj-lt"/>
                <a:ea typeface="+mj-ea"/>
                <a:cs typeface="+mj-cs"/>
              </a:rPr>
              <a:t>LA GESTION</a:t>
            </a:r>
          </a:p>
          <a:p>
            <a:pPr>
              <a:buFont typeface="Wingdings" pitchFamily="2" charset="2"/>
              <a:buChar char="Ø"/>
              <a:defRPr/>
            </a:pPr>
            <a:r>
              <a:rPr lang="es-AR" sz="2000" dirty="0">
                <a:solidFill>
                  <a:schemeClr val="bg1"/>
                </a:solidFill>
              </a:rPr>
              <a:t>Exposición de los sitios ¿cómo resguardar? Miembros de las comunidades originarias como guías (trabajo desde su propia cosmogonía y relación con el lugar)</a:t>
            </a:r>
          </a:p>
          <a:p>
            <a:pPr>
              <a:buFont typeface="Wingdings" pitchFamily="2" charset="2"/>
              <a:buChar char="Ø"/>
              <a:defRPr/>
            </a:pPr>
            <a:r>
              <a:rPr lang="es-AR" sz="2000" dirty="0">
                <a:solidFill>
                  <a:schemeClr val="bg1"/>
                </a:solidFill>
              </a:rPr>
              <a:t>Ausencia de la propiedad comunitaria</a:t>
            </a:r>
          </a:p>
          <a:p>
            <a:pPr>
              <a:defRPr/>
            </a:pPr>
            <a:endParaRPr lang="es-AR" dirty="0"/>
          </a:p>
        </p:txBody>
      </p:sp>
      <p:sp>
        <p:nvSpPr>
          <p:cNvPr id="5" name="12 Título"/>
          <p:cNvSpPr>
            <a:spLocks noGrp="1"/>
          </p:cNvSpPr>
          <p:nvPr>
            <p:ph type="title"/>
          </p:nvPr>
        </p:nvSpPr>
        <p:spPr>
          <a:xfrm>
            <a:off x="0" y="0"/>
            <a:ext cx="9144000" cy="1357298"/>
          </a:xfrm>
        </p:spPr>
        <p:txBody>
          <a:bodyPr rtlCol="0">
            <a:noAutofit/>
          </a:bodyPr>
          <a:lstStyle/>
          <a:p>
            <a:pPr algn="ctr" eaLnBrk="1" fontAlgn="auto" hangingPunct="1">
              <a:spcAft>
                <a:spcPts val="0"/>
              </a:spcAft>
              <a:defRPr/>
            </a:pPr>
            <a:r>
              <a:rPr lang="es-ES_tradnl" sz="2800" b="1" cap="none" dirty="0" smtClean="0">
                <a:solidFill>
                  <a:schemeClr val="bg1"/>
                </a:solidFill>
              </a:rPr>
              <a:t>Ejes del diálogo entre comunidades </a:t>
            </a:r>
            <a:br>
              <a:rPr lang="es-ES_tradnl" sz="2800" b="1" cap="none" dirty="0" smtClean="0">
                <a:solidFill>
                  <a:schemeClr val="bg1"/>
                </a:solidFill>
              </a:rPr>
            </a:br>
            <a:r>
              <a:rPr lang="es-ES_tradnl" sz="2800" b="1" cap="none" dirty="0" smtClean="0">
                <a:solidFill>
                  <a:schemeClr val="bg1"/>
                </a:solidFill>
              </a:rPr>
              <a:t>y  las investigaciones sobre el patrimonio</a:t>
            </a:r>
            <a:endParaRPr lang="es-AR" sz="2800" b="1" cap="none" dirty="0">
              <a:solidFill>
                <a:schemeClr val="bg1"/>
              </a:solidFill>
              <a:effectLst>
                <a:outerShdw blurRad="50800" dist="38100" dir="13500000" algn="br" rotWithShape="0">
                  <a:prstClr val="black">
                    <a:alpha val="40000"/>
                  </a:prstClr>
                </a:outerShdw>
              </a:effectLst>
            </a:endParaRPr>
          </a:p>
        </p:txBody>
      </p:sp>
    </p:spTree>
    <p:extLst>
      <p:ext uri="{BB962C8B-B14F-4D97-AF65-F5344CB8AC3E}">
        <p14:creationId xmlns:p14="http://schemas.microsoft.com/office/powerpoint/2010/main" val="2728431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780928"/>
            <a:ext cx="8229600" cy="1143000"/>
          </a:xfrm>
        </p:spPr>
        <p:txBody>
          <a:bodyPr>
            <a:normAutofit fontScale="90000"/>
          </a:bodyPr>
          <a:lstStyle/>
          <a:p>
            <a:pPr eaLnBrk="1" hangingPunct="1"/>
            <a:r>
              <a:rPr lang="es-ES_tradnl" sz="4000" dirty="0" smtClean="0">
                <a:solidFill>
                  <a:srgbClr val="FFC000"/>
                </a:solidFill>
              </a:rPr>
              <a:t>MUCHAS GRACIAS</a:t>
            </a:r>
            <a:br>
              <a:rPr lang="es-ES_tradnl" sz="4000" dirty="0" smtClean="0">
                <a:solidFill>
                  <a:srgbClr val="FFC000"/>
                </a:solidFill>
              </a:rPr>
            </a:br>
            <a:endParaRPr lang="es-ES" sz="4000" dirty="0" smtClean="0">
              <a:solidFill>
                <a:srgbClr val="FFC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b="1" dirty="0" smtClean="0">
                <a:solidFill>
                  <a:srgbClr val="FFC000"/>
                </a:solidFill>
              </a:rPr>
              <a:t>La colección  sistemática:</a:t>
            </a:r>
            <a:br>
              <a:rPr lang="es-ES" sz="3600" b="1" dirty="0" smtClean="0">
                <a:solidFill>
                  <a:srgbClr val="FFC000"/>
                </a:solidFill>
              </a:rPr>
            </a:br>
            <a:r>
              <a:rPr lang="es-ES" sz="3600" b="1" dirty="0" smtClean="0">
                <a:solidFill>
                  <a:srgbClr val="FFC000"/>
                </a:solidFill>
              </a:rPr>
              <a:t>los </a:t>
            </a:r>
            <a:r>
              <a:rPr lang="es-ES" sz="3600" b="1" dirty="0" err="1" smtClean="0">
                <a:solidFill>
                  <a:srgbClr val="FFC000"/>
                </a:solidFill>
              </a:rPr>
              <a:t>metarrelatos</a:t>
            </a:r>
            <a:endParaRPr lang="es-ES" sz="3600" b="1" dirty="0">
              <a:solidFill>
                <a:srgbClr val="FFC000"/>
              </a:solidFill>
            </a:endParaRPr>
          </a:p>
        </p:txBody>
      </p:sp>
      <p:sp>
        <p:nvSpPr>
          <p:cNvPr id="3" name="2 Marcador de contenido"/>
          <p:cNvSpPr>
            <a:spLocks noGrp="1"/>
          </p:cNvSpPr>
          <p:nvPr>
            <p:ph idx="1"/>
          </p:nvPr>
        </p:nvSpPr>
        <p:spPr>
          <a:xfrm>
            <a:off x="457200" y="1600200"/>
            <a:ext cx="8401080" cy="5257800"/>
          </a:xfrm>
        </p:spPr>
        <p:txBody>
          <a:bodyPr/>
          <a:lstStyle/>
          <a:p>
            <a:r>
              <a:rPr lang="es-ES" sz="2400" dirty="0" smtClean="0">
                <a:solidFill>
                  <a:schemeClr val="bg1"/>
                </a:solidFill>
              </a:rPr>
              <a:t>Coleccionar es un acto intelectual positivo diseñado para demostrar una idea, creando un segundo y revelador contexto (</a:t>
            </a:r>
            <a:r>
              <a:rPr lang="es-ES" sz="2400" dirty="0" err="1" smtClean="0">
                <a:solidFill>
                  <a:schemeClr val="bg1"/>
                </a:solidFill>
              </a:rPr>
              <a:t>Pearce</a:t>
            </a:r>
            <a:r>
              <a:rPr lang="es-ES" sz="2400" dirty="0" smtClean="0">
                <a:solidFill>
                  <a:schemeClr val="bg1"/>
                </a:solidFill>
              </a:rPr>
              <a:t> 1994:202). La colección  sistemática depende de principios de organización que </a:t>
            </a:r>
            <a:r>
              <a:rPr lang="es-ES" sz="2400" dirty="0" smtClean="0">
                <a:solidFill>
                  <a:srgbClr val="FFCC66"/>
                </a:solidFill>
              </a:rPr>
              <a:t>son percibidos como externos a la realidad </a:t>
            </a:r>
            <a:r>
              <a:rPr lang="es-ES" sz="2400" dirty="0" smtClean="0">
                <a:solidFill>
                  <a:schemeClr val="bg1"/>
                </a:solidFill>
              </a:rPr>
              <a:t>más allá del material específico bajo consideración. </a:t>
            </a:r>
          </a:p>
          <a:p>
            <a:endParaRPr lang="es-ES" sz="2400" dirty="0" smtClean="0">
              <a:solidFill>
                <a:schemeClr val="bg1"/>
              </a:solidFill>
            </a:endParaRPr>
          </a:p>
          <a:p>
            <a:r>
              <a:rPr lang="es-ES" sz="2400" dirty="0" smtClean="0">
                <a:solidFill>
                  <a:schemeClr val="bg1"/>
                </a:solidFill>
              </a:rPr>
              <a:t>Una selección de ejemplos para los otros ejemplares de su mismo tipo y que completa un conjunto. El énfasis es sobre la clasificación, en la que los especímenes son extraídos de sus contextos y puestos en relaciones creadas muchas veces denominadas series.</a:t>
            </a:r>
          </a:p>
          <a:p>
            <a:endParaRPr lang="es-ES" sz="2400" dirty="0" smtClean="0">
              <a:solidFill>
                <a:schemeClr val="bg1"/>
              </a:solidFill>
            </a:endParaRPr>
          </a:p>
          <a:p>
            <a:pPr>
              <a:buNone/>
            </a:pPr>
            <a:endParaRPr lang="es-ES" sz="2400" dirty="0">
              <a:solidFill>
                <a:schemeClr val="bg1"/>
              </a:solidFill>
            </a:endParaRPr>
          </a:p>
        </p:txBody>
      </p:sp>
    </p:spTree>
    <p:extLst>
      <p:ext uri="{BB962C8B-B14F-4D97-AF65-F5344CB8AC3E}">
        <p14:creationId xmlns:p14="http://schemas.microsoft.com/office/powerpoint/2010/main" val="28883448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2 Marcador de contenido"/>
          <p:cNvSpPr>
            <a:spLocks noGrp="1"/>
          </p:cNvSpPr>
          <p:nvPr>
            <p:ph idx="4294967295"/>
          </p:nvPr>
        </p:nvSpPr>
        <p:spPr>
          <a:xfrm>
            <a:off x="0" y="1000108"/>
            <a:ext cx="9144000" cy="5857892"/>
          </a:xfrm>
        </p:spPr>
        <p:txBody>
          <a:bodyPr/>
          <a:lstStyle/>
          <a:p>
            <a:r>
              <a:rPr lang="es-ES" sz="2000" dirty="0" smtClean="0">
                <a:solidFill>
                  <a:schemeClr val="bg1"/>
                </a:solidFill>
              </a:rPr>
              <a:t>Incipiente institucionalización de una antropología local:</a:t>
            </a:r>
          </a:p>
          <a:p>
            <a:pPr lvl="1"/>
            <a:r>
              <a:rPr lang="es-MX" sz="2000" dirty="0" smtClean="0">
                <a:solidFill>
                  <a:schemeClr val="bg1"/>
                </a:solidFill>
              </a:rPr>
              <a:t>Incluía todas las funciones museológicas</a:t>
            </a:r>
          </a:p>
          <a:p>
            <a:pPr lvl="1"/>
            <a:r>
              <a:rPr lang="es-ES" sz="2000" dirty="0" smtClean="0">
                <a:solidFill>
                  <a:schemeClr val="bg1"/>
                </a:solidFill>
              </a:rPr>
              <a:t>Estructura de investigación</a:t>
            </a:r>
          </a:p>
          <a:p>
            <a:pPr eaLnBrk="1" hangingPunct="1"/>
            <a:r>
              <a:rPr lang="es-MX" sz="2000" dirty="0" smtClean="0">
                <a:solidFill>
                  <a:schemeClr val="bg1"/>
                </a:solidFill>
              </a:rPr>
              <a:t>Temas antropológicos del momento:</a:t>
            </a:r>
          </a:p>
          <a:p>
            <a:pPr lvl="1" eaLnBrk="1" hangingPunct="1"/>
            <a:r>
              <a:rPr lang="es-MX" sz="2000" dirty="0" smtClean="0">
                <a:solidFill>
                  <a:schemeClr val="bg1"/>
                </a:solidFill>
              </a:rPr>
              <a:t>Debates: S. del Estero y A. de Leyes</a:t>
            </a:r>
          </a:p>
          <a:p>
            <a:pPr lvl="1" eaLnBrk="1" hangingPunct="1"/>
            <a:r>
              <a:rPr lang="es-MX" sz="2000" dirty="0" smtClean="0">
                <a:solidFill>
                  <a:schemeClr val="bg1"/>
                </a:solidFill>
              </a:rPr>
              <a:t>Mapa </a:t>
            </a:r>
            <a:r>
              <a:rPr lang="es-MX" sz="2000" dirty="0" err="1" smtClean="0">
                <a:solidFill>
                  <a:schemeClr val="bg1"/>
                </a:solidFill>
              </a:rPr>
              <a:t>geo</a:t>
            </a:r>
            <a:r>
              <a:rPr lang="es-MX" sz="2000" dirty="0" smtClean="0">
                <a:solidFill>
                  <a:schemeClr val="bg1"/>
                </a:solidFill>
              </a:rPr>
              <a:t>-étnico del país</a:t>
            </a:r>
          </a:p>
          <a:p>
            <a:pPr lvl="2" eaLnBrk="1" hangingPunct="1">
              <a:lnSpc>
                <a:spcPct val="90000"/>
              </a:lnSpc>
            </a:pPr>
            <a:r>
              <a:rPr lang="es-MX" sz="2000" dirty="0" smtClean="0">
                <a:solidFill>
                  <a:schemeClr val="bg1"/>
                </a:solidFill>
              </a:rPr>
              <a:t>Rescate “antropológico” nacional</a:t>
            </a:r>
          </a:p>
          <a:p>
            <a:pPr lvl="2" eaLnBrk="1" hangingPunct="1">
              <a:lnSpc>
                <a:spcPct val="90000"/>
              </a:lnSpc>
              <a:buNone/>
            </a:pPr>
            <a:r>
              <a:rPr lang="es-MX" sz="2000" b="1" dirty="0" smtClean="0">
                <a:solidFill>
                  <a:srgbClr val="FFC000"/>
                </a:solidFill>
              </a:rPr>
              <a:t>COLECCIONES</a:t>
            </a:r>
          </a:p>
          <a:p>
            <a:pPr lvl="2" eaLnBrk="1" hangingPunct="1">
              <a:lnSpc>
                <a:spcPct val="90000"/>
              </a:lnSpc>
            </a:pPr>
            <a:r>
              <a:rPr lang="es-MX" sz="2000" dirty="0" smtClean="0">
                <a:solidFill>
                  <a:schemeClr val="bg1"/>
                </a:solidFill>
              </a:rPr>
              <a:t>Sistemática, activa</a:t>
            </a:r>
          </a:p>
          <a:p>
            <a:pPr lvl="2" eaLnBrk="1" hangingPunct="1">
              <a:lnSpc>
                <a:spcPct val="90000"/>
              </a:lnSpc>
            </a:pPr>
            <a:r>
              <a:rPr lang="es-MX" sz="2000" dirty="0" smtClean="0">
                <a:solidFill>
                  <a:schemeClr val="bg1"/>
                </a:solidFill>
              </a:rPr>
              <a:t>Institucionalizada</a:t>
            </a:r>
          </a:p>
          <a:p>
            <a:pPr lvl="2" eaLnBrk="1" hangingPunct="1">
              <a:lnSpc>
                <a:spcPct val="90000"/>
              </a:lnSpc>
            </a:pPr>
            <a:r>
              <a:rPr lang="es-MX" sz="2000" dirty="0" smtClean="0">
                <a:solidFill>
                  <a:schemeClr val="bg1"/>
                </a:solidFill>
              </a:rPr>
              <a:t>Numéricamente importante</a:t>
            </a:r>
          </a:p>
          <a:p>
            <a:pPr lvl="2" eaLnBrk="1" hangingPunct="1">
              <a:lnSpc>
                <a:spcPct val="90000"/>
              </a:lnSpc>
            </a:pPr>
            <a:r>
              <a:rPr lang="es-MX" sz="2000" dirty="0" smtClean="0">
                <a:solidFill>
                  <a:schemeClr val="bg1"/>
                </a:solidFill>
              </a:rPr>
              <a:t>Con apoyo de la UNC</a:t>
            </a:r>
          </a:p>
          <a:p>
            <a:pPr eaLnBrk="1" hangingPunct="1">
              <a:lnSpc>
                <a:spcPct val="90000"/>
              </a:lnSpc>
            </a:pPr>
            <a:r>
              <a:rPr lang="es-ES" sz="2000" dirty="0" smtClean="0">
                <a:solidFill>
                  <a:schemeClr val="bg1"/>
                </a:solidFill>
              </a:rPr>
              <a:t>Redes de relaciones entre académicos, coleccionistas y actores locales, centradas en </a:t>
            </a:r>
            <a:r>
              <a:rPr lang="es-MX" sz="2000" dirty="0" smtClean="0">
                <a:solidFill>
                  <a:schemeClr val="bg1"/>
                </a:solidFill>
              </a:rPr>
              <a:t>Antonio Serrano</a:t>
            </a:r>
          </a:p>
          <a:p>
            <a:pPr eaLnBrk="1" hangingPunct="1">
              <a:lnSpc>
                <a:spcPct val="90000"/>
              </a:lnSpc>
            </a:pPr>
            <a:r>
              <a:rPr lang="es-MX" sz="2000" dirty="0" smtClean="0">
                <a:solidFill>
                  <a:schemeClr val="bg1"/>
                </a:solidFill>
              </a:rPr>
              <a:t>Temáticas: Arqueológicas, Folklóricas, Etnográficas,  </a:t>
            </a:r>
          </a:p>
          <a:p>
            <a:pPr eaLnBrk="1" hangingPunct="1">
              <a:lnSpc>
                <a:spcPct val="90000"/>
              </a:lnSpc>
            </a:pPr>
            <a:r>
              <a:rPr lang="es-MX" sz="2000" dirty="0" smtClean="0">
                <a:solidFill>
                  <a:schemeClr val="bg1"/>
                </a:solidFill>
              </a:rPr>
              <a:t>Antropología Física </a:t>
            </a:r>
            <a:endParaRPr lang="es-ES" sz="2000" dirty="0" smtClean="0">
              <a:solidFill>
                <a:schemeClr val="bg1"/>
              </a:solidFill>
            </a:endParaRPr>
          </a:p>
          <a:p>
            <a:pPr lvl="1" eaLnBrk="1" hangingPunct="1">
              <a:lnSpc>
                <a:spcPct val="90000"/>
              </a:lnSpc>
            </a:pPr>
            <a:endParaRPr lang="es-ES" sz="2000" dirty="0" smtClean="0">
              <a:solidFill>
                <a:schemeClr val="bg1"/>
              </a:solidFill>
            </a:endParaRPr>
          </a:p>
          <a:p>
            <a:endParaRPr lang="es-ES" sz="2000" dirty="0" smtClean="0">
              <a:solidFill>
                <a:schemeClr val="bg1"/>
              </a:solidFill>
            </a:endParaRPr>
          </a:p>
        </p:txBody>
      </p:sp>
      <p:sp>
        <p:nvSpPr>
          <p:cNvPr id="4" name="Rectangle 2"/>
          <p:cNvSpPr txBox="1">
            <a:spLocks noChangeArrowheads="1"/>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1" indent="0" algn="r" defTabSz="914400" rtl="0" eaLnBrk="1" fontAlgn="base" latinLnBrk="0" hangingPunct="1">
              <a:lnSpc>
                <a:spcPct val="100000"/>
              </a:lnSpc>
              <a:spcBef>
                <a:spcPct val="0"/>
              </a:spcBef>
              <a:spcAft>
                <a:spcPct val="0"/>
              </a:spcAft>
              <a:buClrTx/>
              <a:buSzTx/>
              <a:buFontTx/>
              <a:buNone/>
              <a:tabLst/>
              <a:defRPr/>
            </a:pPr>
            <a:r>
              <a:rPr kumimoji="0" lang="es-MX" sz="3200" b="0" i="0" u="none" strike="noStrike" kern="0" cap="none" spc="0" normalizeH="0" baseline="0" noProof="0" dirty="0" smtClean="0">
                <a:ln>
                  <a:noFill/>
                </a:ln>
                <a:solidFill>
                  <a:srgbClr val="FFC000"/>
                </a:solidFill>
                <a:effectLst/>
                <a:uLnTx/>
                <a:uFillTx/>
                <a:latin typeface="Calibri" pitchFamily="34" charset="0"/>
              </a:rPr>
              <a:t>Política de colecciones</a:t>
            </a:r>
            <a:r>
              <a:rPr kumimoji="0" lang="es-MX" sz="4400" b="0" i="0" u="none" strike="noStrike" kern="0" cap="none" spc="0" normalizeH="0" baseline="0" noProof="0" dirty="0" smtClean="0">
                <a:ln>
                  <a:noFill/>
                </a:ln>
                <a:solidFill>
                  <a:srgbClr val="FFC000"/>
                </a:solidFill>
                <a:effectLst/>
                <a:uLnTx/>
                <a:uFillTx/>
                <a:latin typeface="Calibri" pitchFamily="34" charset="0"/>
              </a:rPr>
              <a:t>:</a:t>
            </a:r>
            <a:br>
              <a:rPr kumimoji="0" lang="es-MX" sz="4400" b="0" i="0" u="none" strike="noStrike" kern="0" cap="none" spc="0" normalizeH="0" baseline="0" noProof="0" dirty="0" smtClean="0">
                <a:ln>
                  <a:noFill/>
                </a:ln>
                <a:solidFill>
                  <a:srgbClr val="FFC000"/>
                </a:solidFill>
                <a:effectLst/>
                <a:uLnTx/>
                <a:uFillTx/>
                <a:latin typeface="Calibri" pitchFamily="34" charset="0"/>
              </a:rPr>
            </a:br>
            <a:r>
              <a:rPr kumimoji="0" lang="es-MX" sz="3600" b="0" i="0" u="none" strike="noStrike" kern="0" cap="none" spc="0" normalizeH="0" baseline="0" noProof="0" dirty="0" smtClean="0">
                <a:ln>
                  <a:noFill/>
                </a:ln>
                <a:solidFill>
                  <a:srgbClr val="FFC000"/>
                </a:solidFill>
                <a:effectLst/>
                <a:uLnTx/>
                <a:uFillTx/>
                <a:latin typeface="Calibri" pitchFamily="34" charset="0"/>
              </a:rPr>
              <a:t>1941-48 </a:t>
            </a:r>
            <a:endParaRPr kumimoji="0" lang="es-ES" sz="3600" b="0" i="0" u="none" strike="noStrike" kern="0" cap="none" spc="0" normalizeH="0" baseline="0" noProof="0" dirty="0" smtClean="0">
              <a:ln>
                <a:noFill/>
              </a:ln>
              <a:solidFill>
                <a:srgbClr val="FFC000"/>
              </a:solidFill>
              <a:effectLst/>
              <a:uLnTx/>
              <a:uFillTx/>
              <a:latin typeface="Calibri" pitchFamily="34" charset="0"/>
            </a:endParaRPr>
          </a:p>
        </p:txBody>
      </p:sp>
      <p:sp>
        <p:nvSpPr>
          <p:cNvPr id="5" name="4 Rectángulo"/>
          <p:cNvSpPr/>
          <p:nvPr/>
        </p:nvSpPr>
        <p:spPr>
          <a:xfrm>
            <a:off x="6072198" y="1500174"/>
            <a:ext cx="2214578" cy="33575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Picture 6" descr="IMG_1870"/>
          <p:cNvPicPr>
            <a:picLocks noChangeAspect="1" noChangeArrowheads="1"/>
          </p:cNvPicPr>
          <p:nvPr/>
        </p:nvPicPr>
        <p:blipFill>
          <a:blip r:embed="rId3" cstate="print">
            <a:clrChange>
              <a:clrFrom>
                <a:srgbClr val="919692"/>
              </a:clrFrom>
              <a:clrTo>
                <a:srgbClr val="919692">
                  <a:alpha val="0"/>
                </a:srgbClr>
              </a:clrTo>
            </a:clrChange>
          </a:blip>
          <a:srcRect l="5444" r="11529"/>
          <a:stretch>
            <a:fillRect/>
          </a:stretch>
        </p:blipFill>
        <p:spPr bwMode="auto">
          <a:xfrm>
            <a:off x="6072198" y="1500174"/>
            <a:ext cx="2164140" cy="3357586"/>
          </a:xfrm>
          <a:prstGeom prst="rect">
            <a:avLst/>
          </a:prstGeom>
          <a:noFill/>
          <a:ln w="9525">
            <a:noFill/>
            <a:miter lim="800000"/>
            <a:headEnd/>
            <a:tailEnd/>
          </a:ln>
        </p:spPr>
      </p:pic>
      <p:sp>
        <p:nvSpPr>
          <p:cNvPr id="7" name="6 Rectángulo"/>
          <p:cNvSpPr/>
          <p:nvPr/>
        </p:nvSpPr>
        <p:spPr>
          <a:xfrm>
            <a:off x="785786" y="428604"/>
            <a:ext cx="3609834" cy="400110"/>
          </a:xfrm>
          <a:prstGeom prst="rect">
            <a:avLst/>
          </a:prstGeom>
        </p:spPr>
        <p:txBody>
          <a:bodyPr wrap="none">
            <a:spAutoFit/>
          </a:bodyPr>
          <a:lstStyle/>
          <a:p>
            <a:pPr marL="0" indent="0" eaLnBrk="1" hangingPunct="1">
              <a:buFont typeface="Arial" charset="0"/>
              <a:buNone/>
            </a:pPr>
            <a:r>
              <a:rPr lang="es-MX" sz="2000" b="1" dirty="0" smtClean="0">
                <a:solidFill>
                  <a:srgbClr val="FFC000"/>
                </a:solidFill>
                <a:latin typeface="+mj-lt"/>
              </a:rPr>
              <a:t>Córdoba en el contexto nacional</a:t>
            </a:r>
          </a:p>
        </p:txBody>
      </p:sp>
    </p:spTree>
    <p:extLst>
      <p:ext uri="{BB962C8B-B14F-4D97-AF65-F5344CB8AC3E}">
        <p14:creationId xmlns:p14="http://schemas.microsoft.com/office/powerpoint/2010/main" val="2986195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2757</TotalTime>
  <Words>6928</Words>
  <Application>Microsoft Office PowerPoint</Application>
  <PresentationFormat>Presentación en pantalla (4:3)</PresentationFormat>
  <Paragraphs>1471</Paragraphs>
  <Slides>72</Slides>
  <Notes>15</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72</vt:i4>
      </vt:variant>
    </vt:vector>
  </HeadingPairs>
  <TitlesOfParts>
    <vt:vector size="76" baseType="lpstr">
      <vt:lpstr>Tema de Office</vt:lpstr>
      <vt:lpstr>Document</vt:lpstr>
      <vt:lpstr>Imagen de mapa de bits</vt:lpstr>
      <vt:lpstr>Gráfico</vt:lpstr>
      <vt:lpstr>    Arqueología y gestión patrimonial: resultados y propuestas para el ordenamiento territorial  </vt:lpstr>
      <vt:lpstr>En esta presentación abordaremos varios ejes en torno al hacer situado desde el  Museo de Antropología e IDACOR.   1) Se presentarán los resultados de diversas acciones que  se han venido llevando adelante en torno al relevamiento de sitios arqueológicos de la provincia de Córdoba.   2) Se contextualizará la problemática del Patrimonio arqueológico, el derecho a las identidades culturales en nuestra región, la problemática de la conservación y legislación.   3) Se reflexionará sobre las características  y el valor de dichas prácticas.  </vt:lpstr>
      <vt:lpstr>Aspectos  generales que atraviesan el tema patrimonial ejes diferentes</vt:lpstr>
      <vt:lpstr>Ejes del diálogo entre comunidades  y  las investigaciones sobre el patrimonio</vt:lpstr>
      <vt:lpstr>Presentación de PowerPoint</vt:lpstr>
      <vt:lpstr>Memorias Materiales… Colecciones</vt:lpstr>
      <vt:lpstr>Presentación de PowerPoint</vt:lpstr>
      <vt:lpstr>La colección  sistemática: los metarrelatos</vt:lpstr>
      <vt:lpstr>Presentación de PowerPoint</vt:lpstr>
      <vt:lpstr>Los viajes en procura de información y de colecciones arqueológicas fueron exhaustivos durante los primeros años.  A partir de 1946 comenzarán a ser menos frecuentes  Al contrario de lo que ocurrirá con los viajes folklóricos que aumentarán en su frecuencia anual y en personas a cargo de hacerlos.  A partir de 1945, la recolección en el terreno de material folklórico crecerá notablemente como una tendencia que se mantendrá hasta  1956.</vt:lpstr>
      <vt:lpstr>Colecciones</vt:lpstr>
      <vt:lpstr>Presentación de PowerPoint</vt:lpstr>
      <vt:lpstr>Presentación de PowerPoint</vt:lpstr>
      <vt:lpstr>Iniciativas surgidas de la Institución frente a la situación en 1998 </vt:lpstr>
      <vt:lpstr>Algunos datos de la interacción</vt:lpstr>
      <vt:lpstr>Programa “Patrimonio Local y Sociedad”, </vt:lpstr>
      <vt:lpstr>Programa Antropología y Comunidades 2007-2008</vt:lpstr>
      <vt:lpstr>Programa de arqueología de rescate</vt:lpstr>
      <vt:lpstr>El EAAF en el Museo desde 2002</vt:lpstr>
      <vt:lpstr>2011 Programa de Arqueología Pública  Dirección-codirección: Dra. Mariana Fabra- Mgter. Mariela E. Zabala </vt:lpstr>
      <vt:lpstr>Presentación de PowerPoint</vt:lpstr>
      <vt:lpstr>Presentación de PowerPoint</vt:lpstr>
      <vt:lpstr>Presentación de PowerPoint</vt:lpstr>
      <vt:lpstr>Presentación de PowerPoint</vt:lpstr>
      <vt:lpstr>Áreas de  Conservación y Documentación: Gestión de las Colecciones</vt:lpstr>
      <vt:lpstr>Presentación de PowerPoint</vt:lpstr>
      <vt:lpstr>Presentación de PowerPoint</vt:lpstr>
      <vt:lpstr>Presentación de PowerPoint</vt:lpstr>
      <vt:lpstr>Presentación de PowerPoint</vt:lpstr>
      <vt:lpstr>Relevamiento bibliográfico</vt:lpstr>
      <vt:lpstr>Resumiendo:Una mirada histórica </vt:lpstr>
      <vt:lpstr>Historia de las comunidades Comechingonas de Córdoba 1992-2013 </vt:lpstr>
      <vt:lpstr>Presentación de PowerPoint</vt:lpstr>
      <vt:lpstr>Presentación de PowerPoint</vt:lpstr>
      <vt:lpstr>El Malón vive</vt:lpstr>
      <vt:lpstr>El rol del estado en Córdoba</vt:lpstr>
      <vt:lpstr>Presentación de PowerPoint</vt:lpstr>
      <vt:lpstr>  </vt:lpstr>
      <vt:lpstr>Un poco de historia. Contextos de producción de datos arqueológicos, contextos de preservación de colecciones y los datos para la BaDACor. </vt:lpstr>
      <vt:lpstr>Cantidad de sitios arqueológicos en la provincia de Córdoba</vt:lpstr>
      <vt:lpstr>Cantidad de sitios arqueológicos en la provincia de Córdoba  TOTAL DE SITIOS 2017  SITIOS ARQUEOLOGICOS 1936 FORTINES 17 MONUMENTOS HISTORICOS 64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visión del Museo de Antropología</vt:lpstr>
      <vt:lpstr>HERRAMIENTAS FUNDAMENTALES </vt:lpstr>
      <vt:lpstr>PROGRAMAS</vt:lpstr>
      <vt:lpstr>Áreas de  Conservación y Documentación: Gestión de las Colecciones</vt:lpstr>
      <vt:lpstr>Políticas del museo referidas a las colecciones</vt:lpstr>
      <vt:lpstr>Actividades</vt:lpstr>
      <vt:lpstr>Actividades</vt:lpstr>
      <vt:lpstr>Almacenamiento y custodia de colecciones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Tantanakuy agosto 2012 a propuesta de  El Malón Vive Intervención y rogativas en el Museo de Antropología</vt:lpstr>
      <vt:lpstr>Presentación de PowerPoint</vt:lpstr>
      <vt:lpstr>Ejes del diálogo entre comunidades  y  las investigaciones sobre el patrimonio</vt:lpstr>
      <vt:lpstr>MUCHAS GRACIAS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MUSEO DE ANTROPOLOGIA  Educar en el derecho  a la identidad cultural  Museum of Anthropology Education in cultural Identity rights</dc:title>
  <dc:creator>mercedes</dc:creator>
  <cp:lastModifiedBy>nn</cp:lastModifiedBy>
  <cp:revision>272</cp:revision>
  <dcterms:created xsi:type="dcterms:W3CDTF">2012-01-25T13:03:15Z</dcterms:created>
  <dcterms:modified xsi:type="dcterms:W3CDTF">2014-06-21T19:24:54Z</dcterms:modified>
</cp:coreProperties>
</file>